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8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7" r:id="rId22"/>
    <p:sldId id="278" r:id="rId23"/>
    <p:sldId id="279" r:id="rId24"/>
    <p:sldId id="280" r:id="rId25"/>
    <p:sldId id="281" r:id="rId26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858585"/>
        </a:solidFill>
        <a:effectLst/>
        <a:uFillTx/>
        <a:latin typeface="+mn-lt"/>
        <a:ea typeface="+mn-ea"/>
        <a:cs typeface="+mn-cs"/>
        <a:sym typeface="Marker Felt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858585"/>
        </a:solidFill>
        <a:effectLst/>
        <a:uFillTx/>
        <a:latin typeface="+mn-lt"/>
        <a:ea typeface="+mn-ea"/>
        <a:cs typeface="+mn-cs"/>
        <a:sym typeface="Marker Felt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858585"/>
        </a:solidFill>
        <a:effectLst/>
        <a:uFillTx/>
        <a:latin typeface="+mn-lt"/>
        <a:ea typeface="+mn-ea"/>
        <a:cs typeface="+mn-cs"/>
        <a:sym typeface="Marker Felt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858585"/>
        </a:solidFill>
        <a:effectLst/>
        <a:uFillTx/>
        <a:latin typeface="+mn-lt"/>
        <a:ea typeface="+mn-ea"/>
        <a:cs typeface="+mn-cs"/>
        <a:sym typeface="Marker Felt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858585"/>
        </a:solidFill>
        <a:effectLst/>
        <a:uFillTx/>
        <a:latin typeface="+mn-lt"/>
        <a:ea typeface="+mn-ea"/>
        <a:cs typeface="+mn-cs"/>
        <a:sym typeface="Marker Felt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858585"/>
        </a:solidFill>
        <a:effectLst/>
        <a:uFillTx/>
        <a:latin typeface="+mn-lt"/>
        <a:ea typeface="+mn-ea"/>
        <a:cs typeface="+mn-cs"/>
        <a:sym typeface="Marker Felt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858585"/>
        </a:solidFill>
        <a:effectLst/>
        <a:uFillTx/>
        <a:latin typeface="+mn-lt"/>
        <a:ea typeface="+mn-ea"/>
        <a:cs typeface="+mn-cs"/>
        <a:sym typeface="Marker Felt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858585"/>
        </a:solidFill>
        <a:effectLst/>
        <a:uFillTx/>
        <a:latin typeface="+mn-lt"/>
        <a:ea typeface="+mn-ea"/>
        <a:cs typeface="+mn-cs"/>
        <a:sym typeface="Marker Felt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858585"/>
        </a:solidFill>
        <a:effectLst/>
        <a:uFillTx/>
        <a:latin typeface="+mn-lt"/>
        <a:ea typeface="+mn-ea"/>
        <a:cs typeface="+mn-cs"/>
        <a:sym typeface="Marker Felt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858585"/>
        </a:fontRef>
        <a:srgbClr val="858585"/>
      </a:tcTxStyle>
      <a:tcStyle>
        <a:tcBdr>
          <a:left>
            <a:ln w="12700" cap="flat">
              <a:solidFill>
                <a:srgbClr val="4780AA"/>
              </a:solidFill>
              <a:prstDash val="solid"/>
              <a:miter lim="400000"/>
            </a:ln>
          </a:left>
          <a:right>
            <a:ln w="12700" cap="flat">
              <a:solidFill>
                <a:srgbClr val="4780AA"/>
              </a:solidFill>
              <a:prstDash val="solid"/>
              <a:miter lim="400000"/>
            </a:ln>
          </a:right>
          <a:top>
            <a:ln w="12700" cap="flat">
              <a:solidFill>
                <a:srgbClr val="4780AA"/>
              </a:solidFill>
              <a:prstDash val="solid"/>
              <a:miter lim="400000"/>
            </a:ln>
          </a:top>
          <a:bottom>
            <a:ln w="12700" cap="flat">
              <a:solidFill>
                <a:srgbClr val="4780AA"/>
              </a:solidFill>
              <a:prstDash val="solid"/>
              <a:miter lim="400000"/>
            </a:ln>
          </a:bottom>
          <a:insideH>
            <a:ln w="12700" cap="flat">
              <a:solidFill>
                <a:srgbClr val="4780AA"/>
              </a:solidFill>
              <a:prstDash val="solid"/>
              <a:miter lim="400000"/>
            </a:ln>
          </a:insideH>
          <a:insideV>
            <a:ln w="12700" cap="flat">
              <a:solidFill>
                <a:srgbClr val="4780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B9C4C8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4780AA"/>
              </a:solidFill>
              <a:prstDash val="solid"/>
              <a:miter lim="400000"/>
            </a:ln>
          </a:left>
          <a:right>
            <a:ln w="12700" cap="flat">
              <a:solidFill>
                <a:srgbClr val="4780AA"/>
              </a:solidFill>
              <a:prstDash val="solid"/>
              <a:miter lim="400000"/>
            </a:ln>
          </a:right>
          <a:top>
            <a:ln w="12700" cap="flat">
              <a:solidFill>
                <a:srgbClr val="4780AA"/>
              </a:solidFill>
              <a:prstDash val="solid"/>
              <a:miter lim="400000"/>
            </a:ln>
          </a:top>
          <a:bottom>
            <a:ln w="12700" cap="flat">
              <a:solidFill>
                <a:srgbClr val="4780AA"/>
              </a:solidFill>
              <a:prstDash val="solid"/>
              <a:miter lim="400000"/>
            </a:ln>
          </a:bottom>
          <a:insideH>
            <a:ln w="12700" cap="flat">
              <a:solidFill>
                <a:srgbClr val="4780AA"/>
              </a:solidFill>
              <a:prstDash val="solid"/>
              <a:miter lim="400000"/>
            </a:ln>
          </a:insideH>
          <a:insideV>
            <a:ln w="12700" cap="flat">
              <a:solidFill>
                <a:srgbClr val="4780AA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313507"/>
              <a:satOff val="34334"/>
              <a:lumOff val="-8266"/>
              <a:alpha val="62000"/>
            </a:schemeClr>
          </a:solidFill>
        </a:fill>
      </a:tcStyle>
    </a:firstCol>
    <a:lastRow>
      <a:tcTxStyle b="off" i="off">
        <a:fontRef idx="minor">
          <a:srgbClr val="45A7DE"/>
        </a:fontRef>
        <a:srgbClr val="45A7DE"/>
      </a:tcTxStyle>
      <a:tcStyle>
        <a:tcBdr>
          <a:left>
            <a:ln w="12700" cap="flat">
              <a:solidFill>
                <a:srgbClr val="4780AA"/>
              </a:solidFill>
              <a:prstDash val="solid"/>
              <a:miter lim="400000"/>
            </a:ln>
          </a:left>
          <a:right>
            <a:ln w="12700" cap="flat">
              <a:solidFill>
                <a:srgbClr val="4780AA"/>
              </a:solidFill>
              <a:prstDash val="solid"/>
              <a:miter lim="400000"/>
            </a:ln>
          </a:right>
          <a:top>
            <a:ln w="25400" cap="flat">
              <a:solidFill>
                <a:srgbClr val="4780AA"/>
              </a:solidFill>
              <a:prstDash val="solid"/>
              <a:miter lim="400000"/>
            </a:ln>
          </a:top>
          <a:bottom>
            <a:ln w="12700" cap="flat">
              <a:solidFill>
                <a:srgbClr val="4780AA"/>
              </a:solidFill>
              <a:prstDash val="solid"/>
              <a:miter lim="400000"/>
            </a:ln>
          </a:bottom>
          <a:insideH>
            <a:ln w="12700" cap="flat">
              <a:solidFill>
                <a:srgbClr val="4780AA"/>
              </a:solidFill>
              <a:prstDash val="solid"/>
              <a:miter lim="400000"/>
            </a:ln>
          </a:insideH>
          <a:insideV>
            <a:ln w="12700" cap="flat">
              <a:solidFill>
                <a:srgbClr val="4780AA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4780AA"/>
              </a:solidFill>
              <a:prstDash val="solid"/>
              <a:miter lim="400000"/>
            </a:ln>
          </a:left>
          <a:right>
            <a:ln w="12700" cap="flat">
              <a:solidFill>
                <a:srgbClr val="4780AA"/>
              </a:solidFill>
              <a:prstDash val="solid"/>
              <a:miter lim="400000"/>
            </a:ln>
          </a:right>
          <a:top>
            <a:ln w="12700" cap="flat">
              <a:solidFill>
                <a:srgbClr val="4780AA"/>
              </a:solidFill>
              <a:prstDash val="solid"/>
              <a:miter lim="400000"/>
            </a:ln>
          </a:top>
          <a:bottom>
            <a:ln w="12700" cap="flat">
              <a:solidFill>
                <a:srgbClr val="4780AA"/>
              </a:solidFill>
              <a:prstDash val="solid"/>
              <a:miter lim="400000"/>
            </a:ln>
          </a:bottom>
          <a:insideH>
            <a:ln w="12700" cap="flat">
              <a:solidFill>
                <a:srgbClr val="4780AA"/>
              </a:solidFill>
              <a:prstDash val="solid"/>
              <a:miter lim="400000"/>
            </a:ln>
          </a:insideH>
          <a:insideV>
            <a:ln w="12700" cap="flat">
              <a:solidFill>
                <a:srgbClr val="4780AA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313507"/>
              <a:satOff val="34334"/>
              <a:lumOff val="-8266"/>
              <a:alpha val="62000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858585"/>
        </a:fontRef>
        <a:srgbClr val="858585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top>
          <a:bottom>
            <a:ln w="254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bottom>
          <a:insideH>
            <a:ln w="254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chemeClr val="accent1">
              <a:hueOff val="-313507"/>
              <a:satOff val="34334"/>
              <a:lumOff val="-8266"/>
              <a:alpha val="10000"/>
            </a:scheme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top>
          <a:bottom>
            <a:ln w="254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bottom>
          <a:insideH>
            <a:ln w="254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-254308"/>
              <a:satOff val="57261"/>
              <a:lumOff val="12765"/>
              <a:alpha val="62000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137185"/>
              <a:satOff val="27043"/>
              <a:lumOff val="-11337"/>
              <a:alpha val="80000"/>
            </a:scheme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137185"/>
              <a:satOff val="27043"/>
              <a:lumOff val="-11337"/>
              <a:alpha val="80000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858585"/>
        </a:fontRef>
        <a:srgbClr val="858585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4C4C4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BABABA">
              <a:alpha val="70000"/>
            </a:srgbClr>
          </a:solidFill>
        </a:fill>
      </a:tcStyle>
    </a:firstCol>
    <a:lastRow>
      <a:tcTxStyle b="off" i="off">
        <a:fontRef idx="minor">
          <a:srgbClr val="858585"/>
        </a:fontRef>
        <a:srgbClr val="858585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4B4B4B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chemeClr val="accent2">
              <a:hueOff val="-739060"/>
              <a:satOff val="51948"/>
              <a:lumOff val="-8454"/>
              <a:alpha val="62000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858585"/>
        </a:fontRef>
        <a:srgbClr val="858585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68685"/>
              </a:solidFill>
              <a:prstDash val="solid"/>
              <a:miter lim="400000"/>
            </a:ln>
          </a:top>
          <a:bottom>
            <a:ln w="12700" cap="flat">
              <a:solidFill>
                <a:srgbClr val="868685"/>
              </a:solidFill>
              <a:prstDash val="solid"/>
              <a:miter lim="400000"/>
            </a:ln>
          </a:bottom>
          <a:insideH>
            <a:ln w="12700" cap="flat">
              <a:solidFill>
                <a:srgbClr val="868685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>
              <a:alpha val="50000"/>
            </a:srgbClr>
          </a:solidFill>
        </a:fill>
      </a:tcStyle>
    </a:wholeTbl>
    <a:band2H>
      <a:tcTxStyle/>
      <a:tcStyle>
        <a:tcBdr/>
        <a:fill>
          <a:solidFill>
            <a:srgbClr val="D5CBC0">
              <a:alpha val="39000"/>
            </a:srgbClr>
          </a:solidFill>
        </a:fill>
      </a:tcStyle>
    </a:band2H>
    <a:firstCol>
      <a:tcTxStyle b="off" i="off">
        <a:fontRef idx="minor">
          <a:srgbClr val="858585"/>
        </a:fontRef>
        <a:srgbClr val="858585"/>
      </a:tcTxStyle>
      <a:tcStyle>
        <a:tcBdr>
          <a:left>
            <a:ln w="12700" cap="flat">
              <a:solidFill>
                <a:srgbClr val="868685"/>
              </a:solidFill>
              <a:prstDash val="solid"/>
              <a:miter lim="400000"/>
            </a:ln>
          </a:left>
          <a:right>
            <a:ln w="12700" cap="flat">
              <a:solidFill>
                <a:srgbClr val="868685"/>
              </a:solidFill>
              <a:prstDash val="solid"/>
              <a:miter lim="400000"/>
            </a:ln>
          </a:right>
          <a:top>
            <a:ln w="12700" cap="flat">
              <a:solidFill>
                <a:srgbClr val="868685"/>
              </a:solidFill>
              <a:prstDash val="solid"/>
              <a:miter lim="400000"/>
            </a:ln>
          </a:top>
          <a:bottom>
            <a:ln w="12700" cap="flat">
              <a:solidFill>
                <a:srgbClr val="868685"/>
              </a:solidFill>
              <a:prstDash val="solid"/>
              <a:miter lim="400000"/>
            </a:ln>
          </a:bottom>
          <a:insideH>
            <a:ln w="12700" cap="flat">
              <a:solidFill>
                <a:srgbClr val="868685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>
              <a:alpha val="5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9A3C00"/>
              </a:solidFill>
              <a:prstDash val="solid"/>
              <a:miter lim="400000"/>
            </a:ln>
          </a:top>
          <a:bottom>
            <a:ln w="12700" cap="flat">
              <a:solidFill>
                <a:srgbClr val="9A3C00"/>
              </a:solidFill>
              <a:prstDash val="solid"/>
              <a:miter lim="400000"/>
            </a:ln>
          </a:bottom>
          <a:insideH>
            <a:ln w="12700" cap="flat">
              <a:solidFill>
                <a:srgbClr val="9A3C0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E5F00">
              <a:alpha val="8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9A3C00"/>
              </a:solidFill>
              <a:prstDash val="solid"/>
              <a:miter lim="400000"/>
            </a:ln>
          </a:top>
          <a:bottom>
            <a:ln w="12700" cap="flat">
              <a:solidFill>
                <a:srgbClr val="9A3C00"/>
              </a:solidFill>
              <a:prstDash val="solid"/>
              <a:miter lim="400000"/>
            </a:ln>
          </a:bottom>
          <a:insideH>
            <a:ln w="12700" cap="flat">
              <a:solidFill>
                <a:srgbClr val="9A3C0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E5F00">
              <a:alpha val="80000"/>
            </a:srgb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858585"/>
        </a:fontRef>
        <a:srgbClr val="858585"/>
      </a:tcTxStyle>
      <a:tcStyle>
        <a:tcBdr>
          <a:left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685948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160F02">
                  <a:alpha val="7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160F02">
                  <a:alpha val="7000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160F02">
                  <a:alpha val="7000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160F02">
                  <a:alpha val="70000"/>
                </a:srgbClr>
              </a:solidFill>
              <a:prstDash val="solid"/>
              <a:miter lim="400000"/>
            </a:ln>
          </a:insideV>
        </a:tcBdr>
        <a:fill>
          <a:solidFill>
            <a:srgbClr val="685948">
              <a:alpha val="62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insideV>
        </a:tcBdr>
        <a:fill>
          <a:solidFill>
            <a:srgbClr val="000000">
              <a:alpha val="7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insideV>
        </a:tcBdr>
        <a:fill>
          <a:solidFill>
            <a:srgbClr val="000000">
              <a:alpha val="70000"/>
            </a:srgbClr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858585"/>
        </a:fontRef>
        <a:srgbClr val="858585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>
              <a:alpha val="50000"/>
            </a:srgbClr>
          </a:solidFill>
        </a:fill>
      </a:tcStyle>
    </a:wholeTbl>
    <a:band2H>
      <a:tcTxStyle/>
      <a:tcStyle>
        <a:tcBdr/>
        <a:fill>
          <a:solidFill>
            <a:srgbClr val="FEFEE0">
              <a:alpha val="55000"/>
            </a:srgbClr>
          </a:solidFill>
        </a:fill>
      </a:tcStyle>
    </a:band2H>
    <a:firstCol>
      <a:tcTxStyle b="off" i="off">
        <a:fontRef idx="minor">
          <a:srgbClr val="45A7DE"/>
        </a:fontRef>
        <a:srgbClr val="45A7DE"/>
      </a:tcTxStyle>
      <a:tcStyle>
        <a:tcBdr>
          <a:left>
            <a:ln w="12700" cap="flat">
              <a:noFill/>
              <a:miter lim="400000"/>
            </a:ln>
          </a:left>
          <a:right>
            <a:ln w="31750" cap="flat">
              <a:solidFill>
                <a:schemeClr val="accent5">
                  <a:hueOff val="61010"/>
                  <a:satOff val="20460"/>
                  <a:lumOff val="-2197"/>
                  <a:alpha val="62000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>
              <a:alpha val="50000"/>
            </a:srgbClr>
          </a:solidFill>
        </a:fill>
      </a:tcStyle>
    </a:firstCol>
    <a:lastRow>
      <a:tcTxStyle b="off" i="off">
        <a:fontRef idx="minor">
          <a:srgbClr val="45A7DE"/>
        </a:fontRef>
        <a:srgbClr val="45A7D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>
              <a:alpha val="50000"/>
            </a:srgbClr>
          </a:solidFill>
        </a:fill>
      </a:tcStyle>
    </a:lastRow>
    <a:firstRow>
      <a:tcTxStyle b="off" i="off">
        <a:fontRef idx="minor">
          <a:srgbClr val="45A7DE"/>
        </a:fontRef>
        <a:srgbClr val="45A7D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>
              <a:alpha val="50000"/>
            </a:srgb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599"/>
  </p:normalViewPr>
  <p:slideViewPr>
    <p:cSldViewPr snapToGrid="0" snapToObjects="1">
      <p:cViewPr varScale="1">
        <p:scale>
          <a:sx n="57" d="100"/>
          <a:sy n="57" d="100"/>
        </p:scale>
        <p:origin x="109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4" name="Shape 13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303695" indent="-303695">
              <a:buSzPct val="75000"/>
              <a:buChar char="•"/>
              <a:defRPr sz="2100"/>
            </a:pPr>
            <a:r>
              <a:t>Selon le Conseil supérieur de l’Éducation 38% des titulaires d’un diplôme d’études postsecondaires non universitaire n’atteignent pas le niveau de compétence 3 en littératie (minimum acceptable pour pouvoir bien fonctionner en société</a:t>
            </a:r>
          </a:p>
          <a:p>
            <a:pPr marL="303695" indent="-303695">
              <a:buSzPct val="75000"/>
              <a:buChar char="•"/>
              <a:defRPr sz="2100"/>
            </a:pPr>
            <a:r>
              <a:t>Initiatives d’enseignement des stratégies de lecture et d’écriture (mesures d’aide, recherches)</a:t>
            </a:r>
          </a:p>
          <a:p>
            <a:pPr marL="303695" indent="-303695">
              <a:buSzPct val="75000"/>
              <a:buChar char="•"/>
              <a:defRPr sz="2100"/>
            </a:pPr>
            <a:r>
              <a:t>Métacognition (réservoir de stratégies cognitives - moteur/potentiel) ; autorégulation = capacité à planifier, évaluer/contrôler et ajuster ses stratégies (cognitif, affectif, comportemental et environnemental). Notamment, étroitement lié à la motivation (essence)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11" name="Shape 21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00" indent="-228600">
              <a:buSzPct val="100000"/>
              <a:buChar char="•"/>
            </a:pPr>
            <a:r>
              <a:t>Résidence : questionnaire, analyse des plans-cadres, plans de cours, textes, évaluations, entretiens individuels (journal de pratique de recherche), réflexion sur leur littératie disciplinaire, attentes et objectifs personnels.</a:t>
            </a:r>
          </a:p>
          <a:p>
            <a:pPr marL="228600" indent="-228600">
              <a:buSzPct val="100000"/>
              <a:buChar char="•"/>
            </a:pPr>
            <a:r>
              <a:t>Analyse en terme d’alignement pédagogique (cohérence objectifs, méthodes, évaluation) et facteurs permettant le développement de l’autorégulation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e du titre"/>
          <p:cNvSpPr txBox="1">
            <a:spLocks noGrp="1"/>
          </p:cNvSpPr>
          <p:nvPr>
            <p:ph type="title"/>
          </p:nvPr>
        </p:nvSpPr>
        <p:spPr>
          <a:xfrm>
            <a:off x="1270000" y="1917700"/>
            <a:ext cx="10464800" cy="2794000"/>
          </a:xfrm>
          <a:prstGeom prst="rect">
            <a:avLst/>
          </a:prstGeom>
        </p:spPr>
        <p:txBody>
          <a:bodyPr anchor="b"/>
          <a:lstStyle>
            <a:lvl1pPr>
              <a:defRPr sz="9500"/>
            </a:lvl1pPr>
          </a:lstStyle>
          <a:p>
            <a:r>
              <a:t>Texte du titre</a:t>
            </a:r>
          </a:p>
        </p:txBody>
      </p:sp>
      <p:sp>
        <p:nvSpPr>
          <p:cNvPr id="12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016500"/>
            <a:ext cx="10464800" cy="1270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000"/>
            </a:lvl1pPr>
            <a:lvl2pPr marL="0" indent="0" algn="ctr">
              <a:spcBef>
                <a:spcPts val="0"/>
              </a:spcBef>
              <a:buSzTx/>
              <a:buNone/>
              <a:defRPr sz="4000"/>
            </a:lvl2pPr>
            <a:lvl3pPr marL="0" indent="0" algn="ctr">
              <a:spcBef>
                <a:spcPts val="0"/>
              </a:spcBef>
              <a:buSzTx/>
              <a:buNone/>
              <a:defRPr sz="4000"/>
            </a:lvl3pPr>
            <a:lvl4pPr marL="0" indent="0" algn="ctr">
              <a:spcBef>
                <a:spcPts val="0"/>
              </a:spcBef>
              <a:buSzTx/>
              <a:buNone/>
              <a:defRPr sz="4000"/>
            </a:lvl4pPr>
            <a:lvl5pPr marL="0" indent="0" algn="ctr">
              <a:spcBef>
                <a:spcPts val="0"/>
              </a:spcBef>
              <a:buSzTx/>
              <a:buNone/>
              <a:defRPr sz="40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 5</a:t>
            </a:r>
          </a:p>
        </p:txBody>
      </p:sp>
      <p:sp>
        <p:nvSpPr>
          <p:cNvPr id="13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6311901" y="9270999"/>
            <a:ext cx="374905" cy="355601"/>
          </a:xfrm>
          <a:prstGeom prst="rect">
            <a:avLst/>
          </a:prstGeom>
        </p:spPr>
        <p:txBody>
          <a:bodyPr anchor="b"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« Saisissez une citation ici. »"/>
          <p:cNvSpPr txBox="1">
            <a:spLocks noGrp="1"/>
          </p:cNvSpPr>
          <p:nvPr>
            <p:ph type="body" sz="quarter" idx="13"/>
          </p:nvPr>
        </p:nvSpPr>
        <p:spPr>
          <a:xfrm>
            <a:off x="1270000" y="4279900"/>
            <a:ext cx="10464800" cy="6604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000">
                <a:solidFill>
                  <a:srgbClr val="45A7DE"/>
                </a:solidFill>
              </a:defRPr>
            </a:lvl1pPr>
          </a:lstStyle>
          <a:p>
            <a:r>
              <a:t>« Saisissez une citation ici. »</a:t>
            </a:r>
          </a:p>
        </p:txBody>
      </p:sp>
      <p:sp>
        <p:nvSpPr>
          <p:cNvPr id="94" name="-Gilles Allain"/>
          <p:cNvSpPr txBox="1">
            <a:spLocks noGrp="1"/>
          </p:cNvSpPr>
          <p:nvPr>
            <p:ph type="body" sz="quarter" idx="14"/>
          </p:nvPr>
        </p:nvSpPr>
        <p:spPr>
          <a:xfrm>
            <a:off x="1270000" y="6362700"/>
            <a:ext cx="10464800" cy="596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600"/>
            </a:lvl1pPr>
          </a:lstStyle>
          <a:p>
            <a:r>
              <a:t>-Gilles Allain</a:t>
            </a:r>
          </a:p>
        </p:txBody>
      </p:sp>
      <p:sp>
        <p:nvSpPr>
          <p:cNvPr id="95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1307138" y="649152"/>
            <a:ext cx="10401301" cy="5856302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exte du titre"/>
          <p:cNvSpPr txBox="1">
            <a:spLocks noGrp="1"/>
          </p:cNvSpPr>
          <p:nvPr>
            <p:ph type="title"/>
          </p:nvPr>
        </p:nvSpPr>
        <p:spPr>
          <a:xfrm>
            <a:off x="1270000" y="6604000"/>
            <a:ext cx="10464800" cy="1651000"/>
          </a:xfrm>
          <a:prstGeom prst="rect">
            <a:avLst/>
          </a:prstGeom>
        </p:spPr>
        <p:txBody>
          <a:bodyPr anchor="b"/>
          <a:lstStyle>
            <a:lvl1pPr>
              <a:defRPr sz="9500"/>
            </a:lvl1pPr>
          </a:lstStyle>
          <a:p>
            <a:r>
              <a:t>Texte du titre</a:t>
            </a:r>
          </a:p>
        </p:txBody>
      </p:sp>
      <p:sp>
        <p:nvSpPr>
          <p:cNvPr id="22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1270000" y="8331200"/>
            <a:ext cx="10464800" cy="1270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000"/>
            </a:lvl1pPr>
            <a:lvl2pPr marL="0" indent="0" algn="ctr">
              <a:spcBef>
                <a:spcPts val="0"/>
              </a:spcBef>
              <a:buSzTx/>
              <a:buNone/>
              <a:defRPr sz="4000"/>
            </a:lvl2pPr>
            <a:lvl3pPr marL="0" indent="0" algn="ctr">
              <a:spcBef>
                <a:spcPts val="0"/>
              </a:spcBef>
              <a:buSzTx/>
              <a:buNone/>
              <a:defRPr sz="4000"/>
            </a:lvl3pPr>
            <a:lvl4pPr marL="0" indent="0" algn="ctr">
              <a:spcBef>
                <a:spcPts val="0"/>
              </a:spcBef>
              <a:buSzTx/>
              <a:buNone/>
              <a:defRPr sz="4000"/>
            </a:lvl4pPr>
            <a:lvl5pPr marL="0" indent="0" algn="ctr">
              <a:spcBef>
                <a:spcPts val="0"/>
              </a:spcBef>
              <a:buSzTx/>
              <a:buNone/>
              <a:defRPr sz="40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 5</a:t>
            </a:r>
          </a:p>
        </p:txBody>
      </p:sp>
      <p:sp>
        <p:nvSpPr>
          <p:cNvPr id="2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- Centr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e du titre"/>
          <p:cNvSpPr txBox="1">
            <a:spLocks noGrp="1"/>
          </p:cNvSpPr>
          <p:nvPr>
            <p:ph type="title"/>
          </p:nvPr>
        </p:nvSpPr>
        <p:spPr>
          <a:xfrm>
            <a:off x="1270000" y="2844800"/>
            <a:ext cx="10464800" cy="4064000"/>
          </a:xfrm>
          <a:prstGeom prst="rect">
            <a:avLst/>
          </a:prstGeom>
        </p:spPr>
        <p:txBody>
          <a:bodyPr/>
          <a:lstStyle>
            <a:lvl1pPr>
              <a:defRPr sz="9500"/>
            </a:lvl1pPr>
          </a:lstStyle>
          <a:p>
            <a:r>
              <a:t>Texte du titre</a:t>
            </a:r>
          </a:p>
        </p:txBody>
      </p:sp>
      <p:sp>
        <p:nvSpPr>
          <p:cNvPr id="3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butterfly-and-leaf_3000x1734.jpeg"/>
          <p:cNvSpPr>
            <a:spLocks noGrp="1"/>
          </p:cNvSpPr>
          <p:nvPr>
            <p:ph type="pic" sz="half" idx="13"/>
          </p:nvPr>
        </p:nvSpPr>
        <p:spPr>
          <a:xfrm>
            <a:off x="6572250" y="812800"/>
            <a:ext cx="5753100" cy="76708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exte du titre"/>
          <p:cNvSpPr txBox="1">
            <a:spLocks noGrp="1"/>
          </p:cNvSpPr>
          <p:nvPr>
            <p:ph type="title"/>
          </p:nvPr>
        </p:nvSpPr>
        <p:spPr>
          <a:xfrm>
            <a:off x="381000" y="1409700"/>
            <a:ext cx="5867400" cy="3302000"/>
          </a:xfrm>
          <a:prstGeom prst="rect">
            <a:avLst/>
          </a:prstGeom>
        </p:spPr>
        <p:txBody>
          <a:bodyPr anchor="b"/>
          <a:lstStyle/>
          <a:p>
            <a:r>
              <a:t>Texte du titre</a:t>
            </a:r>
          </a:p>
        </p:txBody>
      </p:sp>
      <p:sp>
        <p:nvSpPr>
          <p:cNvPr id="40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381000" y="4787900"/>
            <a:ext cx="5867400" cy="3721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000"/>
            </a:lvl1pPr>
            <a:lvl2pPr marL="0" indent="0" algn="ctr">
              <a:spcBef>
                <a:spcPts val="0"/>
              </a:spcBef>
              <a:buSzTx/>
              <a:buNone/>
              <a:defRPr sz="4000"/>
            </a:lvl2pPr>
            <a:lvl3pPr marL="0" indent="0" algn="ctr">
              <a:spcBef>
                <a:spcPts val="0"/>
              </a:spcBef>
              <a:buSzTx/>
              <a:buNone/>
              <a:defRPr sz="4000"/>
            </a:lvl3pPr>
            <a:lvl4pPr marL="0" indent="0" algn="ctr">
              <a:spcBef>
                <a:spcPts val="0"/>
              </a:spcBef>
              <a:buSzTx/>
              <a:buNone/>
              <a:defRPr sz="4000"/>
            </a:lvl4pPr>
            <a:lvl5pPr marL="0" indent="0" algn="ctr">
              <a:spcBef>
                <a:spcPts val="0"/>
              </a:spcBef>
              <a:buSzTx/>
              <a:buNone/>
              <a:defRPr sz="40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 5</a:t>
            </a:r>
          </a:p>
        </p:txBody>
      </p:sp>
      <p:sp>
        <p:nvSpPr>
          <p:cNvPr id="4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- Ha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49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57" name="Texte niveau 1…"/>
          <p:cNvSpPr txBox="1">
            <a:spLocks noGrp="1"/>
          </p:cNvSpPr>
          <p:nvPr>
            <p:ph type="body" idx="1"/>
          </p:nvPr>
        </p:nvSpPr>
        <p:spPr>
          <a:xfrm>
            <a:off x="1270000" y="2768600"/>
            <a:ext cx="10464800" cy="57150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 5</a:t>
            </a:r>
          </a:p>
        </p:txBody>
      </p:sp>
      <p:sp>
        <p:nvSpPr>
          <p:cNvPr id="58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, puces e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butterfly-and-leaf_3000x1734.jpeg"/>
          <p:cNvSpPr>
            <a:spLocks noGrp="1"/>
          </p:cNvSpPr>
          <p:nvPr>
            <p:ph type="pic" sz="half" idx="13"/>
          </p:nvPr>
        </p:nvSpPr>
        <p:spPr>
          <a:xfrm>
            <a:off x="7277100" y="2578100"/>
            <a:ext cx="4457700" cy="59436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67" name="Texte niveau 1…"/>
          <p:cNvSpPr txBox="1">
            <a:spLocks noGrp="1"/>
          </p:cNvSpPr>
          <p:nvPr>
            <p:ph type="body" sz="half" idx="1"/>
          </p:nvPr>
        </p:nvSpPr>
        <p:spPr>
          <a:xfrm>
            <a:off x="1270000" y="2768600"/>
            <a:ext cx="5461000" cy="5715000"/>
          </a:xfrm>
          <a:prstGeom prst="rect">
            <a:avLst/>
          </a:prstGeom>
        </p:spPr>
        <p:txBody>
          <a:bodyPr/>
          <a:lstStyle>
            <a:lvl1pPr marL="444500" indent="-444500">
              <a:spcBef>
                <a:spcPts val="3800"/>
              </a:spcBef>
              <a:buSzPct val="50000"/>
              <a:buBlip>
                <a:blip r:embed="rId2"/>
              </a:buBlip>
              <a:defRPr sz="3600"/>
            </a:lvl1pPr>
            <a:lvl2pPr marL="889000" indent="-444500">
              <a:spcBef>
                <a:spcPts val="3800"/>
              </a:spcBef>
              <a:buSzPct val="50000"/>
              <a:buBlip>
                <a:blip r:embed="rId2"/>
              </a:buBlip>
              <a:defRPr sz="3600"/>
            </a:lvl2pPr>
            <a:lvl3pPr marL="1333500" indent="-444500">
              <a:spcBef>
                <a:spcPts val="3800"/>
              </a:spcBef>
              <a:buSzPct val="50000"/>
              <a:buBlip>
                <a:blip r:embed="rId2"/>
              </a:buBlip>
              <a:defRPr sz="3600"/>
            </a:lvl3pPr>
            <a:lvl4pPr marL="1778000" indent="-444500">
              <a:spcBef>
                <a:spcPts val="3800"/>
              </a:spcBef>
              <a:buSzPct val="50000"/>
              <a:buBlip>
                <a:blip r:embed="rId2"/>
              </a:buBlip>
              <a:defRPr sz="3600"/>
            </a:lvl4pPr>
            <a:lvl5pPr marL="2222500" indent="-444500">
              <a:spcBef>
                <a:spcPts val="3800"/>
              </a:spcBef>
              <a:buSzPct val="50000"/>
              <a:buBlip>
                <a:blip r:embed="rId2"/>
              </a:buBlip>
              <a:defRPr sz="36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 5</a:t>
            </a:r>
          </a:p>
        </p:txBody>
      </p:sp>
      <p:sp>
        <p:nvSpPr>
          <p:cNvPr id="68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exte niveau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 5</a:t>
            </a:r>
          </a:p>
        </p:txBody>
      </p:sp>
      <p:sp>
        <p:nvSpPr>
          <p:cNvPr id="76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 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 rot="21600000">
            <a:off x="7063543" y="473144"/>
            <a:ext cx="5554134" cy="41656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 rot="21600000">
            <a:off x="7095370" y="5018682"/>
            <a:ext cx="5520268" cy="41402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idx="15"/>
          </p:nvPr>
        </p:nvSpPr>
        <p:spPr>
          <a:xfrm>
            <a:off x="266700" y="482600"/>
            <a:ext cx="6502400" cy="8669867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e niveau 1…"/>
          <p:cNvSpPr txBox="1">
            <a:spLocks noGrp="1"/>
          </p:cNvSpPr>
          <p:nvPr>
            <p:ph type="body" idx="1"/>
          </p:nvPr>
        </p:nvSpPr>
        <p:spPr>
          <a:xfrm>
            <a:off x="1270000" y="1270000"/>
            <a:ext cx="10464800" cy="721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buBlip>
                <a:blip r:embed="rId15"/>
              </a:buBlip>
            </a:lvl1pPr>
            <a:lvl2pPr>
              <a:buBlip>
                <a:blip r:embed="rId15"/>
              </a:buBlip>
            </a:lvl2pPr>
            <a:lvl3pPr>
              <a:buBlip>
                <a:blip r:embed="rId15"/>
              </a:buBlip>
            </a:lvl3pPr>
            <a:lvl4pPr>
              <a:buBlip>
                <a:blip r:embed="rId15"/>
              </a:buBlip>
            </a:lvl4pPr>
            <a:lvl5pPr>
              <a:buBlip>
                <a:blip r:embed="rId15"/>
              </a:buBlip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 5</a:t>
            </a:r>
          </a:p>
        </p:txBody>
      </p:sp>
      <p:sp>
        <p:nvSpPr>
          <p:cNvPr id="3" name="Texte du titre"/>
          <p:cNvSpPr txBox="1"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Texte du titre</a:t>
            </a:r>
          </a:p>
        </p:txBody>
      </p:sp>
      <p:sp>
        <p:nvSpPr>
          <p:cNvPr id="4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6311901" y="9271000"/>
            <a:ext cx="374905" cy="355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>
                <a:solidFill>
                  <a:srgbClr val="868686"/>
                </a:solidFill>
              </a:defRPr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45A7DE"/>
          </a:solidFill>
          <a:uFillTx/>
          <a:latin typeface="+mn-lt"/>
          <a:ea typeface="+mn-ea"/>
          <a:cs typeface="+mn-cs"/>
          <a:sym typeface="Marker Felt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45A7DE"/>
          </a:solidFill>
          <a:uFillTx/>
          <a:latin typeface="+mn-lt"/>
          <a:ea typeface="+mn-ea"/>
          <a:cs typeface="+mn-cs"/>
          <a:sym typeface="Marker Felt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45A7DE"/>
          </a:solidFill>
          <a:uFillTx/>
          <a:latin typeface="+mn-lt"/>
          <a:ea typeface="+mn-ea"/>
          <a:cs typeface="+mn-cs"/>
          <a:sym typeface="Marker Felt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45A7DE"/>
          </a:solidFill>
          <a:uFillTx/>
          <a:latin typeface="+mn-lt"/>
          <a:ea typeface="+mn-ea"/>
          <a:cs typeface="+mn-cs"/>
          <a:sym typeface="Marker Felt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45A7DE"/>
          </a:solidFill>
          <a:uFillTx/>
          <a:latin typeface="+mn-lt"/>
          <a:ea typeface="+mn-ea"/>
          <a:cs typeface="+mn-cs"/>
          <a:sym typeface="Marker Felt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45A7DE"/>
          </a:solidFill>
          <a:uFillTx/>
          <a:latin typeface="+mn-lt"/>
          <a:ea typeface="+mn-ea"/>
          <a:cs typeface="+mn-cs"/>
          <a:sym typeface="Marker Felt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45A7DE"/>
          </a:solidFill>
          <a:uFillTx/>
          <a:latin typeface="+mn-lt"/>
          <a:ea typeface="+mn-ea"/>
          <a:cs typeface="+mn-cs"/>
          <a:sym typeface="Marker Felt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45A7DE"/>
          </a:solidFill>
          <a:uFillTx/>
          <a:latin typeface="+mn-lt"/>
          <a:ea typeface="+mn-ea"/>
          <a:cs typeface="+mn-cs"/>
          <a:sym typeface="Marker Felt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45A7DE"/>
          </a:solidFill>
          <a:uFillTx/>
          <a:latin typeface="+mn-lt"/>
          <a:ea typeface="+mn-ea"/>
          <a:cs typeface="+mn-cs"/>
          <a:sym typeface="Marker Felt"/>
        </a:defRPr>
      </a:lvl9pPr>
    </p:titleStyle>
    <p:bodyStyle>
      <a:lvl1pPr marL="635000" marR="0" indent="-6350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7000"/>
        <a:buFontTx/>
        <a:buBlip>
          <a:blip r:embed="rId15"/>
        </a:buBlip>
        <a:tabLst/>
        <a:defRPr sz="4600" b="0" i="0" u="none" strike="noStrike" cap="none" spc="0" baseline="0">
          <a:ln>
            <a:noFill/>
          </a:ln>
          <a:solidFill>
            <a:srgbClr val="858585"/>
          </a:solidFill>
          <a:uFillTx/>
          <a:latin typeface="+mn-lt"/>
          <a:ea typeface="+mn-ea"/>
          <a:cs typeface="+mn-cs"/>
          <a:sym typeface="Marker Felt"/>
        </a:defRPr>
      </a:lvl1pPr>
      <a:lvl2pPr marL="1270000" marR="0" indent="-6350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7000"/>
        <a:buFontTx/>
        <a:buBlip>
          <a:blip r:embed="rId15"/>
        </a:buBlip>
        <a:tabLst/>
        <a:defRPr sz="4600" b="0" i="0" u="none" strike="noStrike" cap="none" spc="0" baseline="0">
          <a:ln>
            <a:noFill/>
          </a:ln>
          <a:solidFill>
            <a:srgbClr val="858585"/>
          </a:solidFill>
          <a:uFillTx/>
          <a:latin typeface="+mn-lt"/>
          <a:ea typeface="+mn-ea"/>
          <a:cs typeface="+mn-cs"/>
          <a:sym typeface="Marker Felt"/>
        </a:defRPr>
      </a:lvl2pPr>
      <a:lvl3pPr marL="1905000" marR="0" indent="-6350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7000"/>
        <a:buFontTx/>
        <a:buBlip>
          <a:blip r:embed="rId15"/>
        </a:buBlip>
        <a:tabLst/>
        <a:defRPr sz="4600" b="0" i="0" u="none" strike="noStrike" cap="none" spc="0" baseline="0">
          <a:ln>
            <a:noFill/>
          </a:ln>
          <a:solidFill>
            <a:srgbClr val="858585"/>
          </a:solidFill>
          <a:uFillTx/>
          <a:latin typeface="+mn-lt"/>
          <a:ea typeface="+mn-ea"/>
          <a:cs typeface="+mn-cs"/>
          <a:sym typeface="Marker Felt"/>
        </a:defRPr>
      </a:lvl3pPr>
      <a:lvl4pPr marL="2540000" marR="0" indent="-6350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7000"/>
        <a:buFontTx/>
        <a:buBlip>
          <a:blip r:embed="rId15"/>
        </a:buBlip>
        <a:tabLst/>
        <a:defRPr sz="4600" b="0" i="0" u="none" strike="noStrike" cap="none" spc="0" baseline="0">
          <a:ln>
            <a:noFill/>
          </a:ln>
          <a:solidFill>
            <a:srgbClr val="858585"/>
          </a:solidFill>
          <a:uFillTx/>
          <a:latin typeface="+mn-lt"/>
          <a:ea typeface="+mn-ea"/>
          <a:cs typeface="+mn-cs"/>
          <a:sym typeface="Marker Felt"/>
        </a:defRPr>
      </a:lvl4pPr>
      <a:lvl5pPr marL="3175000" marR="0" indent="-6350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7000"/>
        <a:buFontTx/>
        <a:buBlip>
          <a:blip r:embed="rId15"/>
        </a:buBlip>
        <a:tabLst/>
        <a:defRPr sz="4600" b="0" i="0" u="none" strike="noStrike" cap="none" spc="0" baseline="0">
          <a:ln>
            <a:noFill/>
          </a:ln>
          <a:solidFill>
            <a:srgbClr val="858585"/>
          </a:solidFill>
          <a:uFillTx/>
          <a:latin typeface="+mn-lt"/>
          <a:ea typeface="+mn-ea"/>
          <a:cs typeface="+mn-cs"/>
          <a:sym typeface="Marker Felt"/>
        </a:defRPr>
      </a:lvl5pPr>
      <a:lvl6pPr marL="3810000" marR="0" indent="-6350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7000"/>
        <a:buFontTx/>
        <a:buBlip>
          <a:blip r:embed="rId15"/>
        </a:buBlip>
        <a:tabLst/>
        <a:defRPr sz="4600" b="0" i="0" u="none" strike="noStrike" cap="none" spc="0" baseline="0">
          <a:ln>
            <a:noFill/>
          </a:ln>
          <a:solidFill>
            <a:srgbClr val="858585"/>
          </a:solidFill>
          <a:uFillTx/>
          <a:latin typeface="+mn-lt"/>
          <a:ea typeface="+mn-ea"/>
          <a:cs typeface="+mn-cs"/>
          <a:sym typeface="Marker Felt"/>
        </a:defRPr>
      </a:lvl6pPr>
      <a:lvl7pPr marL="4445000" marR="0" indent="-6350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7000"/>
        <a:buFontTx/>
        <a:buBlip>
          <a:blip r:embed="rId15"/>
        </a:buBlip>
        <a:tabLst/>
        <a:defRPr sz="4600" b="0" i="0" u="none" strike="noStrike" cap="none" spc="0" baseline="0">
          <a:ln>
            <a:noFill/>
          </a:ln>
          <a:solidFill>
            <a:srgbClr val="858585"/>
          </a:solidFill>
          <a:uFillTx/>
          <a:latin typeface="+mn-lt"/>
          <a:ea typeface="+mn-ea"/>
          <a:cs typeface="+mn-cs"/>
          <a:sym typeface="Marker Felt"/>
        </a:defRPr>
      </a:lvl7pPr>
      <a:lvl8pPr marL="5080000" marR="0" indent="-6350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7000"/>
        <a:buFontTx/>
        <a:buBlip>
          <a:blip r:embed="rId15"/>
        </a:buBlip>
        <a:tabLst/>
        <a:defRPr sz="4600" b="0" i="0" u="none" strike="noStrike" cap="none" spc="0" baseline="0">
          <a:ln>
            <a:noFill/>
          </a:ln>
          <a:solidFill>
            <a:srgbClr val="858585"/>
          </a:solidFill>
          <a:uFillTx/>
          <a:latin typeface="+mn-lt"/>
          <a:ea typeface="+mn-ea"/>
          <a:cs typeface="+mn-cs"/>
          <a:sym typeface="Marker Felt"/>
        </a:defRPr>
      </a:lvl8pPr>
      <a:lvl9pPr marL="5715000" marR="0" indent="-6350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7000"/>
        <a:buFontTx/>
        <a:buBlip>
          <a:blip r:embed="rId15"/>
        </a:buBlip>
        <a:tabLst/>
        <a:defRPr sz="4600" b="0" i="0" u="none" strike="noStrike" cap="none" spc="0" baseline="0">
          <a:ln>
            <a:noFill/>
          </a:ln>
          <a:solidFill>
            <a:srgbClr val="858585"/>
          </a:solidFill>
          <a:uFillTx/>
          <a:latin typeface="+mn-lt"/>
          <a:ea typeface="+mn-ea"/>
          <a:cs typeface="+mn-cs"/>
          <a:sym typeface="Marker Felt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rategieslecturecollegial.files.wordpress.com/2014/05/proceedings_iceri_final_fr1.pdf" TargetMode="External"/><Relationship Id="rId2" Type="http://schemas.openxmlformats.org/officeDocument/2006/relationships/hyperlink" Target="http://(www.forumlecture.ch/sysModules/obxLeseforum/Artikel/483/2013_1_Burdet-Guillemin.pdf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correspo.ccdmd.qc.ca/Corr20-2/2.html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Image" descr="Image"/>
          <p:cNvPicPr>
            <a:picLocks noGrp="1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813882" y="330532"/>
            <a:ext cx="11387814" cy="6276522"/>
          </a:xfrm>
          <a:prstGeom prst="rect">
            <a:avLst/>
          </a:prstGeom>
        </p:spPr>
      </p:pic>
      <p:sp>
        <p:nvSpPr>
          <p:cNvPr id="120" name="Les cercles de lecture au collégial"/>
          <p:cNvSpPr txBox="1">
            <a:spLocks noGrp="1"/>
          </p:cNvSpPr>
          <p:nvPr>
            <p:ph type="title"/>
          </p:nvPr>
        </p:nvSpPr>
        <p:spPr>
          <a:xfrm>
            <a:off x="1270000" y="6247906"/>
            <a:ext cx="10464800" cy="1651001"/>
          </a:xfrm>
          <a:prstGeom prst="rect">
            <a:avLst/>
          </a:prstGeom>
        </p:spPr>
        <p:txBody>
          <a:bodyPr/>
          <a:lstStyle>
            <a:lvl1pPr defTabSz="379729">
              <a:defRPr sz="6174"/>
            </a:lvl1pPr>
          </a:lstStyle>
          <a:p>
            <a:r>
              <a:t> Les cercles de lecture au collégial</a:t>
            </a:r>
          </a:p>
        </p:txBody>
      </p:sp>
      <p:sp>
        <p:nvSpPr>
          <p:cNvPr id="121" name="Une méthode pédagogique pertinente  dans toutes les disciplines"/>
          <p:cNvSpPr txBox="1">
            <a:spLocks noGrp="1"/>
          </p:cNvSpPr>
          <p:nvPr>
            <p:ph type="body" sz="quarter" idx="1"/>
          </p:nvPr>
        </p:nvSpPr>
        <p:spPr>
          <a:xfrm>
            <a:off x="1270000" y="8047870"/>
            <a:ext cx="10464800" cy="1270001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>
              <a:defRPr>
                <a:solidFill>
                  <a:srgbClr val="5A554C"/>
                </a:solidFill>
              </a:defRPr>
            </a:pPr>
            <a:r>
              <a:t>Une méthode pédagogique pertinente </a:t>
            </a:r>
            <a:br/>
            <a:r>
              <a:t>dans toutes les disciplines </a:t>
            </a:r>
          </a:p>
        </p:txBody>
      </p:sp>
      <p:sp>
        <p:nvSpPr>
          <p:cNvPr id="122" name="Littérature"/>
          <p:cNvSpPr txBox="1"/>
          <p:nvPr/>
        </p:nvSpPr>
        <p:spPr>
          <a:xfrm>
            <a:off x="2607785" y="2843487"/>
            <a:ext cx="2844366" cy="781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6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t>Littérature</a:t>
            </a:r>
          </a:p>
        </p:txBody>
      </p:sp>
      <p:sp>
        <p:nvSpPr>
          <p:cNvPr id="123" name="Mathématique"/>
          <p:cNvSpPr txBox="1"/>
          <p:nvPr/>
        </p:nvSpPr>
        <p:spPr>
          <a:xfrm>
            <a:off x="8189275" y="1063516"/>
            <a:ext cx="3611250" cy="78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6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t>Mathématique</a:t>
            </a:r>
          </a:p>
        </p:txBody>
      </p:sp>
      <p:sp>
        <p:nvSpPr>
          <p:cNvPr id="124" name="Communication"/>
          <p:cNvSpPr txBox="1"/>
          <p:nvPr/>
        </p:nvSpPr>
        <p:spPr>
          <a:xfrm>
            <a:off x="6351205" y="2247594"/>
            <a:ext cx="4238195" cy="781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6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t>Communication</a:t>
            </a:r>
          </a:p>
        </p:txBody>
      </p:sp>
      <p:sp>
        <p:nvSpPr>
          <p:cNvPr id="125" name="Histoire"/>
          <p:cNvSpPr txBox="1"/>
          <p:nvPr/>
        </p:nvSpPr>
        <p:spPr>
          <a:xfrm>
            <a:off x="5477552" y="4257511"/>
            <a:ext cx="2049696" cy="78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6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t>Histoire</a:t>
            </a:r>
          </a:p>
        </p:txBody>
      </p:sp>
      <p:sp>
        <p:nvSpPr>
          <p:cNvPr id="126" name="Histoire de l’art"/>
          <p:cNvSpPr txBox="1"/>
          <p:nvPr/>
        </p:nvSpPr>
        <p:spPr>
          <a:xfrm>
            <a:off x="1276311" y="1292815"/>
            <a:ext cx="4244256" cy="781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6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t>Histoire de l’art</a:t>
            </a:r>
          </a:p>
        </p:txBody>
      </p:sp>
      <p:sp>
        <p:nvSpPr>
          <p:cNvPr id="127" name="Philosophie"/>
          <p:cNvSpPr txBox="1"/>
          <p:nvPr/>
        </p:nvSpPr>
        <p:spPr>
          <a:xfrm>
            <a:off x="8465616" y="3655711"/>
            <a:ext cx="3058568" cy="78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6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t>Philosophie</a:t>
            </a:r>
          </a:p>
        </p:txBody>
      </p:sp>
      <p:sp>
        <p:nvSpPr>
          <p:cNvPr id="128" name="Administration"/>
          <p:cNvSpPr txBox="1"/>
          <p:nvPr/>
        </p:nvSpPr>
        <p:spPr>
          <a:xfrm>
            <a:off x="7262474" y="5317604"/>
            <a:ext cx="4029045" cy="781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6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t>Administration</a:t>
            </a:r>
          </a:p>
        </p:txBody>
      </p:sp>
      <p:pic>
        <p:nvPicPr>
          <p:cNvPr id="129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09968" y="2657756"/>
            <a:ext cx="4430349" cy="355314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Bilan des résultats"/>
          <p:cNvSpPr txBox="1">
            <a:spLocks noGrp="1"/>
          </p:cNvSpPr>
          <p:nvPr>
            <p:ph type="title"/>
          </p:nvPr>
        </p:nvSpPr>
        <p:spPr>
          <a:xfrm>
            <a:off x="1270000" y="-4769"/>
            <a:ext cx="10464800" cy="2438401"/>
          </a:xfrm>
          <a:prstGeom prst="rect">
            <a:avLst/>
          </a:prstGeom>
        </p:spPr>
        <p:txBody>
          <a:bodyPr/>
          <a:lstStyle/>
          <a:p>
            <a:r>
              <a:t>Bilan des résultats</a:t>
            </a:r>
          </a:p>
        </p:txBody>
      </p:sp>
      <p:sp>
        <p:nvSpPr>
          <p:cNvPr id="158" name="Les enseignants perçoivent que… -&gt; les étudiants sont mieux préparés aux évaluations (4/6) -&gt; les étudiants sont plus autonomes et engagés (6/6) dans leurs apprentissages…"/>
          <p:cNvSpPr txBox="1">
            <a:spLocks noGrp="1"/>
          </p:cNvSpPr>
          <p:nvPr>
            <p:ph type="body" idx="1"/>
          </p:nvPr>
        </p:nvSpPr>
        <p:spPr>
          <a:xfrm>
            <a:off x="666775" y="2187963"/>
            <a:ext cx="11671250" cy="6876274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488950" indent="-488950" defTabSz="449833">
              <a:spcBef>
                <a:spcPts val="3200"/>
              </a:spcBef>
              <a:buBlip>
                <a:blip r:embed="rId2"/>
              </a:buBlip>
              <a:defRPr sz="3541">
                <a:solidFill>
                  <a:srgbClr val="000000"/>
                </a:solidFill>
              </a:defRPr>
            </a:pPr>
            <a:r>
              <a:rPr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Les </a:t>
            </a:r>
            <a:r>
              <a:rPr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enseignants</a:t>
            </a:r>
            <a:r>
              <a:rPr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perçoivent</a:t>
            </a:r>
            <a:r>
              <a:rPr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que…</a:t>
            </a:r>
            <a:br>
              <a:rPr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-&gt; les </a:t>
            </a:r>
            <a:r>
              <a:rPr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étudiants</a:t>
            </a:r>
            <a:r>
              <a:rPr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sont</a:t>
            </a:r>
            <a:r>
              <a:rPr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mieux</a:t>
            </a:r>
            <a:r>
              <a:rPr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préparés</a:t>
            </a:r>
            <a:r>
              <a:rPr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aux </a:t>
            </a:r>
            <a:r>
              <a:rPr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évaluations</a:t>
            </a:r>
            <a:r>
              <a:rPr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(4/6)</a:t>
            </a:r>
            <a:br>
              <a:rPr u="sng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-&gt; les </a:t>
            </a:r>
            <a:r>
              <a:rPr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étudiants</a:t>
            </a:r>
            <a:r>
              <a:rPr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sont</a:t>
            </a:r>
            <a:r>
              <a:rPr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plus </a:t>
            </a:r>
            <a:r>
              <a:rPr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autonomes</a:t>
            </a:r>
            <a:r>
              <a:rPr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et </a:t>
            </a:r>
            <a:r>
              <a:rPr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engagés</a:t>
            </a:r>
            <a:r>
              <a:rPr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(6/6) </a:t>
            </a:r>
            <a:r>
              <a:rPr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dans</a:t>
            </a:r>
            <a:r>
              <a:rPr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leurs</a:t>
            </a:r>
            <a:r>
              <a:rPr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apprentissages</a:t>
            </a:r>
            <a:endParaRPr u="sng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488950" indent="-488950" defTabSz="449833">
              <a:spcBef>
                <a:spcPts val="3200"/>
              </a:spcBef>
              <a:buBlip>
                <a:blip r:embed="rId2"/>
              </a:buBlip>
              <a:defRPr sz="3541">
                <a:solidFill>
                  <a:srgbClr val="000000"/>
                </a:solidFill>
              </a:defRPr>
            </a:pPr>
            <a:r>
              <a:rPr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Les </a:t>
            </a:r>
            <a:r>
              <a:rPr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étudiants</a:t>
            </a:r>
            <a:r>
              <a:rPr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perçoivent</a:t>
            </a:r>
            <a:r>
              <a:rPr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…</a:t>
            </a:r>
            <a:br>
              <a:rPr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-&gt; les </a:t>
            </a:r>
            <a:r>
              <a:rPr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cercles</a:t>
            </a:r>
            <a:r>
              <a:rPr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positivement</a:t>
            </a:r>
            <a:r>
              <a:rPr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(</a:t>
            </a:r>
            <a:r>
              <a:rPr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motivant</a:t>
            </a:r>
            <a:r>
              <a:rPr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utile, </a:t>
            </a:r>
            <a:r>
              <a:rPr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agréable</a:t>
            </a:r>
            <a:r>
              <a:rPr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etc.) (88/120)</a:t>
            </a:r>
            <a:br>
              <a:rPr u="sng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-&gt; que les </a:t>
            </a:r>
            <a:r>
              <a:rPr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cercles</a:t>
            </a:r>
            <a:r>
              <a:rPr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ont</a:t>
            </a:r>
            <a:r>
              <a:rPr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favorisé</a:t>
            </a:r>
            <a:r>
              <a:rPr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leur</a:t>
            </a:r>
            <a:r>
              <a:rPr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apprentissage</a:t>
            </a:r>
            <a:r>
              <a:rPr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et </a:t>
            </a:r>
            <a:r>
              <a:rPr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leur</a:t>
            </a:r>
            <a:r>
              <a:rPr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réussite</a:t>
            </a:r>
            <a:r>
              <a:rPr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(70/120)</a:t>
            </a:r>
            <a:endParaRPr u="sng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488950" indent="-488950" defTabSz="449833">
              <a:spcBef>
                <a:spcPts val="3200"/>
              </a:spcBef>
              <a:buBlip>
                <a:blip r:embed="rId2"/>
              </a:buBlip>
              <a:defRPr sz="3541">
                <a:solidFill>
                  <a:srgbClr val="000000"/>
                </a:solidFill>
              </a:defRPr>
            </a:pPr>
            <a:r>
              <a:rPr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Les </a:t>
            </a:r>
            <a:r>
              <a:rPr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effets</a:t>
            </a:r>
            <a:r>
              <a:rPr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positifs</a:t>
            </a:r>
            <a:r>
              <a:rPr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les plus </a:t>
            </a:r>
            <a:r>
              <a:rPr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marquants</a:t>
            </a:r>
            <a:r>
              <a:rPr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sont</a:t>
            </a:r>
            <a:r>
              <a:rPr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observés</a:t>
            </a:r>
            <a:r>
              <a:rPr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chez les </a:t>
            </a:r>
            <a:r>
              <a:rPr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enseignants</a:t>
            </a:r>
            <a:r>
              <a:rPr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u="sng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ayant</a:t>
            </a:r>
            <a:r>
              <a:rPr u="sng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u="sng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réalisé</a:t>
            </a:r>
            <a:r>
              <a:rPr u="sng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3 </a:t>
            </a:r>
            <a:r>
              <a:rPr u="sng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cercles</a:t>
            </a:r>
            <a:r>
              <a:rPr u="sng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et plus (minimum 5 </a:t>
            </a:r>
            <a:r>
              <a:rPr u="sng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heures</a:t>
            </a:r>
            <a:r>
              <a:rPr u="sng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et plus)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push/>
      </p:transition>
    </mc:Choice>
    <mc:Fallback xmlns="" xmlns:m="http://schemas.openxmlformats.org/officeDocument/2006/math" xmlns:a14="http://schemas.microsoft.com/office/drawing/2010/main">
      <p:transition spd="fast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ynthèse des  approches à privilégier"/>
          <p:cNvSpPr txBox="1">
            <a:spLocks noGrp="1"/>
          </p:cNvSpPr>
          <p:nvPr>
            <p:ph type="title"/>
          </p:nvPr>
        </p:nvSpPr>
        <p:spPr>
          <a:xfrm>
            <a:off x="462785" y="35041"/>
            <a:ext cx="12079230" cy="2438401"/>
          </a:xfrm>
          <a:prstGeom prst="rect">
            <a:avLst/>
          </a:prstGeom>
        </p:spPr>
        <p:txBody>
          <a:bodyPr/>
          <a:lstStyle/>
          <a:p>
            <a:pPr>
              <a:defRPr sz="6000"/>
            </a:pPr>
            <a:r>
              <a:t>Synthèse des </a:t>
            </a:r>
            <a:br/>
            <a:r>
              <a:t>approches à privilégier</a:t>
            </a:r>
          </a:p>
        </p:txBody>
      </p:sp>
      <p:sp>
        <p:nvSpPr>
          <p:cNvPr id="161" name="Les disciplines où l’autorégulation a le plus augmenté :…"/>
          <p:cNvSpPr txBox="1">
            <a:spLocks noGrp="1"/>
          </p:cNvSpPr>
          <p:nvPr>
            <p:ph type="body" idx="1"/>
          </p:nvPr>
        </p:nvSpPr>
        <p:spPr>
          <a:xfrm>
            <a:off x="619306" y="2586892"/>
            <a:ext cx="11766188" cy="6510818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571500" indent="-571500" defTabSz="525779">
              <a:spcBef>
                <a:spcPts val="3700"/>
              </a:spcBef>
              <a:buBlip>
                <a:blip r:embed="rId2"/>
              </a:buBlip>
              <a:defRPr sz="4140">
                <a:solidFill>
                  <a:srgbClr val="000000"/>
                </a:solidFill>
              </a:defRPr>
            </a:pPr>
            <a:r>
              <a:rPr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Les disciplines </a:t>
            </a:r>
            <a:r>
              <a:rPr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où</a:t>
            </a:r>
            <a:r>
              <a:rPr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l’autorégulation</a:t>
            </a:r>
            <a:r>
              <a:rPr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a le plus </a:t>
            </a:r>
            <a:r>
              <a:rPr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augmenté</a:t>
            </a:r>
            <a:r>
              <a:rPr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: </a:t>
            </a:r>
          </a:p>
          <a:p>
            <a:pPr marL="1143000" lvl="1" indent="-571500" defTabSz="525779">
              <a:spcBef>
                <a:spcPts val="3700"/>
              </a:spcBef>
              <a:buBlip>
                <a:blip r:embed="rId2"/>
              </a:buBlip>
              <a:defRPr sz="4140">
                <a:solidFill>
                  <a:srgbClr val="000000"/>
                </a:solidFill>
              </a:defRPr>
            </a:pPr>
            <a:r>
              <a:rPr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explicitation</a:t>
            </a:r>
            <a:r>
              <a:rPr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préalable</a:t>
            </a:r>
            <a:r>
              <a:rPr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de </a:t>
            </a:r>
            <a:r>
              <a:rPr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stratégies</a:t>
            </a:r>
            <a:r>
              <a:rPr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de lecture</a:t>
            </a:r>
          </a:p>
          <a:p>
            <a:pPr marL="1143000" lvl="1" indent="-571500" defTabSz="525779">
              <a:spcBef>
                <a:spcPts val="3700"/>
              </a:spcBef>
              <a:buBlip>
                <a:blip r:embed="rId2"/>
              </a:buBlip>
              <a:defRPr sz="4140">
                <a:solidFill>
                  <a:srgbClr val="000000"/>
                </a:solidFill>
              </a:defRPr>
            </a:pPr>
            <a:r>
              <a:rPr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équilibre</a:t>
            </a:r>
            <a:r>
              <a:rPr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entre diversification et </a:t>
            </a:r>
            <a:r>
              <a:rPr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répétition</a:t>
            </a:r>
            <a:endParaRPr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1143000" lvl="1" indent="-571500" defTabSz="525779">
              <a:spcBef>
                <a:spcPts val="3700"/>
              </a:spcBef>
              <a:buBlip>
                <a:blip r:embed="rId2"/>
              </a:buBlip>
              <a:defRPr sz="4140">
                <a:solidFill>
                  <a:srgbClr val="000000"/>
                </a:solidFill>
              </a:defRPr>
            </a:pPr>
            <a:r>
              <a:rPr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complexité</a:t>
            </a:r>
            <a:r>
              <a:rPr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progressive</a:t>
            </a:r>
          </a:p>
          <a:p>
            <a:pPr marL="1143000" lvl="1" indent="-571500" defTabSz="525779">
              <a:spcBef>
                <a:spcPts val="3700"/>
              </a:spcBef>
              <a:buBlip>
                <a:blip r:embed="rId2"/>
              </a:buBlip>
              <a:defRPr sz="4140">
                <a:solidFill>
                  <a:srgbClr val="000000"/>
                </a:solidFill>
              </a:defRPr>
            </a:pPr>
            <a:r>
              <a:rPr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fréquence</a:t>
            </a:r>
            <a:r>
              <a:rPr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(12-15 </a:t>
            </a:r>
            <a:r>
              <a:rPr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heures</a:t>
            </a:r>
            <a:r>
              <a:rPr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/15 </a:t>
            </a:r>
            <a:r>
              <a:rPr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semaines</a:t>
            </a:r>
            <a:r>
              <a:rPr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)</a:t>
            </a:r>
          </a:p>
          <a:p>
            <a:pPr marL="1143000" lvl="1" indent="-571500" defTabSz="525779">
              <a:spcBef>
                <a:spcPts val="3700"/>
              </a:spcBef>
              <a:buBlip>
                <a:blip r:embed="rId2"/>
              </a:buBlip>
              <a:defRPr sz="4140">
                <a:solidFill>
                  <a:srgbClr val="000000"/>
                </a:solidFill>
              </a:defRPr>
            </a:pPr>
            <a:r>
              <a:rPr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Objectivation du </a:t>
            </a:r>
            <a:r>
              <a:rPr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vocabulaire</a:t>
            </a:r>
            <a:r>
              <a:rPr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lié</a:t>
            </a:r>
            <a:r>
              <a:rPr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aux </a:t>
            </a:r>
            <a:r>
              <a:rPr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attentes</a:t>
            </a:r>
            <a:r>
              <a:rPr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et aux </a:t>
            </a:r>
            <a:r>
              <a:rPr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critères</a:t>
            </a:r>
            <a:r>
              <a:rPr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de </a:t>
            </a:r>
            <a:r>
              <a:rPr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qualité</a:t>
            </a:r>
            <a:endParaRPr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push/>
      </p:transition>
    </mc:Choice>
    <mc:Fallback xmlns="" xmlns:m="http://schemas.openxmlformats.org/officeDocument/2006/math" xmlns:a14="http://schemas.microsoft.com/office/drawing/2010/main">
      <p:transition spd="fast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Capture d’écran, le 2019-04-11 à 10.44.58.png" descr="Capture d’écran, le 2019-04-11 à 10.44.58.png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 t="2455" b="2455"/>
          <a:stretch>
            <a:fillRect/>
          </a:stretch>
        </p:blipFill>
        <p:spPr>
          <a:xfrm>
            <a:off x="1201693" y="649152"/>
            <a:ext cx="10612192" cy="5856302"/>
          </a:xfrm>
          <a:prstGeom prst="rect">
            <a:avLst/>
          </a:prstGeom>
          <a:ln w="25400">
            <a:solidFill>
              <a:srgbClr val="F3F7F5"/>
            </a:solidFill>
            <a:miter lim="400000"/>
          </a:ln>
          <a:effectLst>
            <a:outerShdw blurRad="50800" dist="25400" dir="3600000" rotWithShape="0">
              <a:srgbClr val="000000">
                <a:alpha val="70000"/>
              </a:srgbClr>
            </a:outerShdw>
          </a:effectLst>
        </p:spPr>
      </p:pic>
      <p:sp>
        <p:nvSpPr>
          <p:cNvPr id="164" name="Concevoir un cercle de lecture : la structure de bas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350520">
              <a:defRPr sz="5700"/>
            </a:pPr>
            <a:r>
              <a:t>Concevoir un cercle de lecture :</a:t>
            </a:r>
            <a:br/>
            <a:r>
              <a:t>la structure de base</a:t>
            </a:r>
          </a:p>
        </p:txBody>
      </p:sp>
      <p:sp>
        <p:nvSpPr>
          <p:cNvPr id="165" name="Peut s’adapter à tous les genres et à toutes les disciplines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/>
          <a:p>
            <a:pPr>
              <a:defRPr>
                <a:solidFill>
                  <a:srgbClr val="5A554C"/>
                </a:solidFill>
              </a:defRPr>
            </a:pPr>
            <a:r>
              <a:t>Peut s’adapter à tous les genres</a:t>
            </a:r>
            <a:br/>
            <a:r>
              <a:t>et à toutes les disciplines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push/>
      </p:transition>
    </mc:Choice>
    <mc:Fallback xmlns="" xmlns:m="http://schemas.openxmlformats.org/officeDocument/2006/math" xmlns:a14="http://schemas.microsoft.com/office/drawing/2010/main">
      <p:transition spd="fast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Image" descr="Image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 t="116" b="116"/>
          <a:stretch>
            <a:fillRect/>
          </a:stretch>
        </p:blipFill>
        <p:spPr>
          <a:xfrm>
            <a:off x="144438" y="1651025"/>
            <a:ext cx="12715934" cy="5426262"/>
          </a:xfrm>
          <a:prstGeom prst="rect">
            <a:avLst/>
          </a:prstGeom>
          <a:ln w="25400">
            <a:solidFill>
              <a:srgbClr val="F3F7F5"/>
            </a:solidFill>
            <a:miter lim="400000"/>
          </a:ln>
          <a:effectLst>
            <a:outerShdw blurRad="50800" dist="25400" dir="3600000" rotWithShape="0">
              <a:srgbClr val="000000">
                <a:alpha val="70000"/>
              </a:srgbClr>
            </a:outerShdw>
          </a:effectLst>
        </p:spPr>
      </p:pic>
      <p:sp>
        <p:nvSpPr>
          <p:cNvPr id="168" name="Les stratégies de traitement de l’information"/>
          <p:cNvSpPr txBox="1">
            <a:spLocks noGrp="1"/>
          </p:cNvSpPr>
          <p:nvPr>
            <p:ph type="title"/>
          </p:nvPr>
        </p:nvSpPr>
        <p:spPr>
          <a:xfrm>
            <a:off x="1270000" y="134327"/>
            <a:ext cx="10464800" cy="1093046"/>
          </a:xfrm>
          <a:prstGeom prst="rect">
            <a:avLst/>
          </a:prstGeom>
        </p:spPr>
        <p:txBody>
          <a:bodyPr/>
          <a:lstStyle>
            <a:lvl1pPr>
              <a:defRPr sz="4500"/>
            </a:lvl1pPr>
          </a:lstStyle>
          <a:p>
            <a:r>
              <a:t>Les stratégies de traitement de l’information</a:t>
            </a:r>
          </a:p>
        </p:txBody>
      </p:sp>
      <p:sp>
        <p:nvSpPr>
          <p:cNvPr id="169" name="Équivalences entre la taxonomie de Bloom et  la catégorisation des stratégies du traitement de l’information (Bélec, 2016)"/>
          <p:cNvSpPr txBox="1">
            <a:spLocks noGrp="1"/>
          </p:cNvSpPr>
          <p:nvPr>
            <p:ph type="body" sz="quarter" idx="1"/>
          </p:nvPr>
        </p:nvSpPr>
        <p:spPr>
          <a:xfrm>
            <a:off x="1270000" y="7706521"/>
            <a:ext cx="10464800" cy="1270001"/>
          </a:xfrm>
          <a:prstGeom prst="rect">
            <a:avLst/>
          </a:prstGeom>
        </p:spPr>
        <p:txBody>
          <a:bodyPr/>
          <a:lstStyle>
            <a:lvl1pPr defTabSz="479044">
              <a:defRPr sz="3280">
                <a:solidFill>
                  <a:srgbClr val="5A554C"/>
                </a:solidFill>
              </a:defRPr>
            </a:lvl1pPr>
          </a:lstStyle>
          <a:p>
            <a:r>
              <a:t>Équivalences entre la taxonomie de Bloom et  la catégorisation des stratégies du traitement de l’information (Bélec, 2016)</a:t>
            </a:r>
          </a:p>
        </p:txBody>
      </p:sp>
      <p:sp>
        <p:nvSpPr>
          <p:cNvPr id="170" name="http://correspo.ccdmd.qc.ca/index.php/document/lalignement-pedagogique-des-lectures/"/>
          <p:cNvSpPr txBox="1"/>
          <p:nvPr/>
        </p:nvSpPr>
        <p:spPr>
          <a:xfrm>
            <a:off x="6119899" y="7048499"/>
            <a:ext cx="6785186" cy="30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2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r>
              <a:t>http://correspo.ccdmd.qc.ca/index.php/document/lalignement-pedagogique-des-lectures/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push/>
      </p:transition>
    </mc:Choice>
    <mc:Fallback xmlns="" xmlns:m="http://schemas.openxmlformats.org/officeDocument/2006/math" xmlns:a14="http://schemas.microsoft.com/office/drawing/2010/main">
      <p:transition spd="fast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Capture d’écran, le 2019-04-11 à 10.44.58.png" descr="Capture d’écran, le 2019-04-11 à 10.44.58.png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 t="4347" b="4347"/>
          <a:stretch>
            <a:fillRect/>
          </a:stretch>
        </p:blipFill>
        <p:spPr>
          <a:xfrm>
            <a:off x="981836" y="649152"/>
            <a:ext cx="11051906" cy="5856302"/>
          </a:xfrm>
          <a:prstGeom prst="rect">
            <a:avLst/>
          </a:prstGeom>
          <a:ln w="25400">
            <a:solidFill>
              <a:srgbClr val="F3F7F5"/>
            </a:solidFill>
            <a:miter lim="400000"/>
          </a:ln>
          <a:effectLst>
            <a:outerShdw blurRad="50800" dist="25400" dir="3600000" rotWithShape="0">
              <a:srgbClr val="000000">
                <a:alpha val="70000"/>
              </a:srgbClr>
            </a:outerShdw>
          </a:effectLst>
        </p:spPr>
      </p:pic>
      <p:sp>
        <p:nvSpPr>
          <p:cNvPr id="173" name="Concevoir un cercle de lecture : la structure de bas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350520">
              <a:defRPr sz="5700"/>
            </a:pPr>
            <a:r>
              <a:t>Concevoir un cercle de lecture :</a:t>
            </a:r>
            <a:br/>
            <a:r>
              <a:t>la structure de base</a:t>
            </a:r>
          </a:p>
        </p:txBody>
      </p:sp>
      <p:sp>
        <p:nvSpPr>
          <p:cNvPr id="174" name="Peut s’adapter à tous les genres et à toutes les disciplines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/>
          <a:p>
            <a:pPr>
              <a:defRPr>
                <a:solidFill>
                  <a:srgbClr val="5A554C"/>
                </a:solidFill>
              </a:defRPr>
            </a:pPr>
            <a:r>
              <a:t>Peut s’adapter à tous les genres</a:t>
            </a:r>
            <a:br/>
            <a:r>
              <a:t>et à toutes les disciplines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push/>
      </p:transition>
    </mc:Choice>
    <mc:Fallback xmlns="" xmlns:m="http://schemas.openxmlformats.org/officeDocument/2006/math" xmlns:a14="http://schemas.microsoft.com/office/drawing/2010/main">
      <p:transition spd="fast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Capture d’écran 2018-05-05 à 15.16.32.png" descr="Capture d’écran 2018-05-05 à 15.16.32.png"/>
          <p:cNvPicPr>
            <a:picLocks noGrp="1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950377" y="330532"/>
            <a:ext cx="11015540" cy="6276522"/>
          </a:xfrm>
          <a:prstGeom prst="rect">
            <a:avLst/>
          </a:prstGeom>
        </p:spPr>
      </p:pic>
      <p:sp>
        <p:nvSpPr>
          <p:cNvPr id="177" name="Exemple : Philosophi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Exemple : Philosophie</a:t>
            </a:r>
          </a:p>
        </p:txBody>
      </p:sp>
      <p:sp>
        <p:nvSpPr>
          <p:cNvPr id="178" name="Initier à la schématisation et  réflexion sur la structure d’un essai philosophique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/>
          <a:p>
            <a:pPr>
              <a:defRPr>
                <a:solidFill>
                  <a:srgbClr val="5A554C"/>
                </a:solidFill>
              </a:defRPr>
            </a:pPr>
            <a:r>
              <a:t>Initier à la schématisation et </a:t>
            </a:r>
            <a:br/>
            <a:r>
              <a:t>réflexion sur la structure d’un essai philosophique</a:t>
            </a:r>
          </a:p>
        </p:txBody>
      </p:sp>
      <p:sp>
        <p:nvSpPr>
          <p:cNvPr id="179" name="Rectangle"/>
          <p:cNvSpPr/>
          <p:nvPr/>
        </p:nvSpPr>
        <p:spPr>
          <a:xfrm>
            <a:off x="6278839" y="2301177"/>
            <a:ext cx="896929" cy="7933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6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0" name="Rectangle"/>
          <p:cNvSpPr/>
          <p:nvPr/>
        </p:nvSpPr>
        <p:spPr>
          <a:xfrm>
            <a:off x="5544052" y="2301177"/>
            <a:ext cx="611142" cy="7933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600"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push/>
      </p:transition>
    </mc:Choice>
    <mc:Fallback xmlns="" xmlns:m="http://schemas.openxmlformats.org/officeDocument/2006/math" xmlns:a14="http://schemas.microsoft.com/office/drawing/2010/main">
      <p:transition spd="fast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Capture d’écran 2018-05-02 à 14.48.29.png" descr="Capture d’écran 2018-05-02 à 14.48.29.png"/>
          <p:cNvPicPr>
            <a:picLocks noGrp="1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1294438" y="330532"/>
            <a:ext cx="10426701" cy="6276522"/>
          </a:xfrm>
          <a:prstGeom prst="rect">
            <a:avLst/>
          </a:prstGeom>
        </p:spPr>
      </p:pic>
      <p:sp>
        <p:nvSpPr>
          <p:cNvPr id="183" name="Exemple : Mathématiqu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08254">
              <a:defRPr sz="8265"/>
            </a:lvl1pPr>
          </a:lstStyle>
          <a:p>
            <a:r>
              <a:t>Exemple : Mathématique</a:t>
            </a:r>
          </a:p>
        </p:txBody>
      </p:sp>
      <p:sp>
        <p:nvSpPr>
          <p:cNvPr id="184" name="Vise à motiver les étudiants (outil pour l’examen), à les engager dans une appropriation du langage propre aux mathématiques et à augmenter leur autonomie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>
            <a:lvl1pPr defTabSz="408940">
              <a:defRPr sz="2800">
                <a:solidFill>
                  <a:srgbClr val="5A554C"/>
                </a:solidFill>
              </a:defRPr>
            </a:lvl1pPr>
          </a:lstStyle>
          <a:p>
            <a:r>
              <a:t>Vise à motiver les étudiants (outil pour l’examen), à les engager dans une appropriation du langage propre aux mathématiques et à augmenter leur autonomie</a:t>
            </a:r>
          </a:p>
        </p:txBody>
      </p:sp>
      <p:sp>
        <p:nvSpPr>
          <p:cNvPr id="185" name="Rectangle"/>
          <p:cNvSpPr/>
          <p:nvPr/>
        </p:nvSpPr>
        <p:spPr>
          <a:xfrm>
            <a:off x="10037527" y="3203059"/>
            <a:ext cx="739577" cy="7933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6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6" name="Rectangle"/>
          <p:cNvSpPr/>
          <p:nvPr/>
        </p:nvSpPr>
        <p:spPr>
          <a:xfrm>
            <a:off x="9182746" y="3416424"/>
            <a:ext cx="1007875" cy="7933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600"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push/>
      </p:transition>
    </mc:Choice>
    <mc:Fallback xmlns="" xmlns:m="http://schemas.openxmlformats.org/officeDocument/2006/math" xmlns:a14="http://schemas.microsoft.com/office/drawing/2010/main">
      <p:transition spd="fast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Capture d’écran 2018-05-03 à 09.50.22.png" descr="Capture d’écran 2018-05-03 à 09.50.22.png"/>
          <p:cNvPicPr>
            <a:picLocks noGrp="1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1000172" y="330532"/>
            <a:ext cx="11015234" cy="6276522"/>
          </a:xfrm>
          <a:prstGeom prst="rect">
            <a:avLst/>
          </a:prstGeom>
        </p:spPr>
      </p:pic>
      <p:sp>
        <p:nvSpPr>
          <p:cNvPr id="189" name="Exemple : Littératu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Exemple : Littérature</a:t>
            </a:r>
          </a:p>
        </p:txBody>
      </p:sp>
      <p:sp>
        <p:nvSpPr>
          <p:cNvPr id="190" name="Vise à amener les étudiants à explorer l’univers de la littérature amérindienne en les amenant à identifier les caractéristiques de celle-ci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420624">
              <a:defRPr sz="2880">
                <a:solidFill>
                  <a:srgbClr val="5A554C"/>
                </a:solidFill>
              </a:defRPr>
            </a:lvl1pPr>
          </a:lstStyle>
          <a:p>
            <a:r>
              <a:t>Vise à amener les étudiants à explorer l’univers de la littérature amérindienne en les amenant à identifier les caractéristiques de celle-ci</a:t>
            </a:r>
          </a:p>
        </p:txBody>
      </p:sp>
      <p:sp>
        <p:nvSpPr>
          <p:cNvPr id="191" name="Rectangle"/>
          <p:cNvSpPr/>
          <p:nvPr/>
        </p:nvSpPr>
        <p:spPr>
          <a:xfrm>
            <a:off x="6278839" y="2301177"/>
            <a:ext cx="896929" cy="7933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6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92" name="Rectangle"/>
          <p:cNvSpPr/>
          <p:nvPr/>
        </p:nvSpPr>
        <p:spPr>
          <a:xfrm>
            <a:off x="5544052" y="2301177"/>
            <a:ext cx="611142" cy="7933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600"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push/>
      </p:transition>
    </mc:Choice>
    <mc:Fallback xmlns="" xmlns:m="http://schemas.openxmlformats.org/officeDocument/2006/math" xmlns:a14="http://schemas.microsoft.com/office/drawing/2010/main">
      <p:transition spd="fast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Capture d’écran 2018-05-02 à 10.14.06.png" descr="Capture d’écran 2018-05-02 à 10.14.06.png"/>
          <p:cNvPicPr>
            <a:picLocks noGrp="1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1294438" y="330532"/>
            <a:ext cx="10426701" cy="6276522"/>
          </a:xfrm>
          <a:prstGeom prst="rect">
            <a:avLst/>
          </a:prstGeom>
        </p:spPr>
      </p:pic>
      <p:sp>
        <p:nvSpPr>
          <p:cNvPr id="195" name="Scénario : Administratio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79044">
              <a:defRPr sz="7790"/>
            </a:lvl1pPr>
          </a:lstStyle>
          <a:p>
            <a:r>
              <a:t>Scénario : Administration</a:t>
            </a:r>
          </a:p>
        </p:txBody>
      </p:sp>
      <p:sp>
        <p:nvSpPr>
          <p:cNvPr id="196" name="Vise à motiver les étudiants à apprendre par la lecture (objectif de résolution de cas) et à développer leur capacité d’analyse d’un cas (modélisation)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408940">
              <a:defRPr sz="2800"/>
            </a:lvl1pPr>
          </a:lstStyle>
          <a:p>
            <a:r>
              <a:t>Vise à motiver les étudiants à apprendre par la lecture (objectif de résolution de cas) et à développer leur capacité d’analyse d’un cas (modélisation)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push/>
      </p:transition>
    </mc:Choice>
    <mc:Fallback xmlns="" xmlns:m="http://schemas.openxmlformats.org/officeDocument/2006/math" xmlns:a14="http://schemas.microsoft.com/office/drawing/2010/main">
      <p:transition spd="fast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Limites de l’étude"/>
          <p:cNvSpPr txBox="1">
            <a:spLocks noGrp="1"/>
          </p:cNvSpPr>
          <p:nvPr>
            <p:ph type="title"/>
          </p:nvPr>
        </p:nvSpPr>
        <p:spPr>
          <a:xfrm>
            <a:off x="1270000" y="180909"/>
            <a:ext cx="10464800" cy="1945978"/>
          </a:xfrm>
          <a:prstGeom prst="rect">
            <a:avLst/>
          </a:prstGeom>
        </p:spPr>
        <p:txBody>
          <a:bodyPr/>
          <a:lstStyle/>
          <a:p>
            <a:r>
              <a:t>Limites de l’étude</a:t>
            </a:r>
          </a:p>
        </p:txBody>
      </p:sp>
      <p:sp>
        <p:nvSpPr>
          <p:cNvPr id="199" name="Développement en phase expérimentale (beaucoup d’essais/erreurs)…"/>
          <p:cNvSpPr txBox="1">
            <a:spLocks noGrp="1"/>
          </p:cNvSpPr>
          <p:nvPr>
            <p:ph type="body" idx="1"/>
          </p:nvPr>
        </p:nvSpPr>
        <p:spPr>
          <a:xfrm>
            <a:off x="352761" y="2082644"/>
            <a:ext cx="12299278" cy="7086912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1054100" lvl="1" indent="-527050" defTabSz="484886">
              <a:spcBef>
                <a:spcPts val="3400"/>
              </a:spcBef>
              <a:buBlip>
                <a:blip r:embed="rId2"/>
              </a:buBlip>
              <a:defRPr sz="3818">
                <a:solidFill>
                  <a:srgbClr val="000000"/>
                </a:solidFill>
              </a:defRPr>
            </a:pPr>
            <a:r>
              <a:rPr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Développement</a:t>
            </a:r>
            <a:r>
              <a:rPr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en</a:t>
            </a:r>
            <a:r>
              <a:rPr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phase </a:t>
            </a:r>
            <a:r>
              <a:rPr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expérimentale</a:t>
            </a:r>
            <a:r>
              <a:rPr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(beaucoup </a:t>
            </a:r>
            <a:r>
              <a:rPr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d’essais</a:t>
            </a:r>
            <a:r>
              <a:rPr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/</a:t>
            </a:r>
            <a:r>
              <a:rPr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erreurs</a:t>
            </a:r>
            <a:r>
              <a:rPr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)</a:t>
            </a:r>
          </a:p>
          <a:p>
            <a:pPr marL="1054100" lvl="1" indent="-527050" defTabSz="484886">
              <a:spcBef>
                <a:spcPts val="3400"/>
              </a:spcBef>
              <a:buBlip>
                <a:blip r:embed="rId2"/>
              </a:buBlip>
              <a:defRPr sz="3818">
                <a:solidFill>
                  <a:srgbClr val="000000"/>
                </a:solidFill>
              </a:defRPr>
            </a:pPr>
            <a:r>
              <a:rPr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Expérience</a:t>
            </a:r>
            <a:r>
              <a:rPr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des </a:t>
            </a:r>
            <a:r>
              <a:rPr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enseignants</a:t>
            </a:r>
            <a:r>
              <a:rPr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de </a:t>
            </a:r>
            <a:r>
              <a:rPr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l’apprentissage</a:t>
            </a:r>
            <a:r>
              <a:rPr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actif</a:t>
            </a:r>
            <a:r>
              <a:rPr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ou</a:t>
            </a:r>
            <a:r>
              <a:rPr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de </a:t>
            </a:r>
            <a:r>
              <a:rPr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l’encadrement</a:t>
            </a:r>
            <a:r>
              <a:rPr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en</a:t>
            </a:r>
            <a:r>
              <a:rPr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lecture </a:t>
            </a:r>
            <a:r>
              <a:rPr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très</a:t>
            </a:r>
            <a:r>
              <a:rPr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diverse</a:t>
            </a:r>
          </a:p>
          <a:p>
            <a:pPr marL="1054100" lvl="1" indent="-527050" defTabSz="484886">
              <a:spcBef>
                <a:spcPts val="3400"/>
              </a:spcBef>
              <a:buBlip>
                <a:blip r:embed="rId2"/>
              </a:buBlip>
              <a:defRPr sz="3818">
                <a:solidFill>
                  <a:srgbClr val="000000"/>
                </a:solidFill>
              </a:defRPr>
            </a:pPr>
            <a:r>
              <a:rPr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Taux</a:t>
            </a:r>
            <a:r>
              <a:rPr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de participation des </a:t>
            </a:r>
            <a:r>
              <a:rPr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étudiants</a:t>
            </a:r>
            <a:r>
              <a:rPr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très</a:t>
            </a:r>
            <a:r>
              <a:rPr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faible</a:t>
            </a:r>
            <a:r>
              <a:rPr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dans</a:t>
            </a:r>
            <a:r>
              <a:rPr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2 </a:t>
            </a:r>
            <a:r>
              <a:rPr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cours</a:t>
            </a:r>
            <a:r>
              <a:rPr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sur 6</a:t>
            </a:r>
          </a:p>
          <a:p>
            <a:pPr marL="1054100" lvl="1" indent="-527050" defTabSz="484886">
              <a:spcBef>
                <a:spcPts val="3400"/>
              </a:spcBef>
              <a:buBlip>
                <a:blip r:embed="rId2"/>
              </a:buBlip>
              <a:defRPr sz="3818">
                <a:solidFill>
                  <a:srgbClr val="000000"/>
                </a:solidFill>
              </a:defRPr>
            </a:pPr>
            <a:r>
              <a:rPr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Résultats</a:t>
            </a:r>
            <a:r>
              <a:rPr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des </a:t>
            </a:r>
            <a:r>
              <a:rPr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étudiants</a:t>
            </a:r>
            <a:r>
              <a:rPr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basés</a:t>
            </a:r>
            <a:r>
              <a:rPr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sur la perception </a:t>
            </a:r>
            <a:r>
              <a:rPr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plutôt</a:t>
            </a:r>
            <a:r>
              <a:rPr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que </a:t>
            </a:r>
            <a:r>
              <a:rPr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l’observation</a:t>
            </a:r>
            <a:r>
              <a:rPr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effective de </a:t>
            </a:r>
            <a:r>
              <a:rPr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l’autorégulation</a:t>
            </a:r>
            <a:r>
              <a:rPr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(</a:t>
            </a:r>
            <a:r>
              <a:rPr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complexe</a:t>
            </a:r>
            <a:r>
              <a:rPr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car difficile </a:t>
            </a:r>
            <a:r>
              <a:rPr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à</a:t>
            </a:r>
            <a:r>
              <a:rPr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observer)</a:t>
            </a:r>
          </a:p>
          <a:p>
            <a:pPr marL="1054100" lvl="1" indent="-527050" defTabSz="484886">
              <a:spcBef>
                <a:spcPts val="3400"/>
              </a:spcBef>
              <a:buBlip>
                <a:blip r:embed="rId2"/>
              </a:buBlip>
              <a:defRPr sz="3818">
                <a:solidFill>
                  <a:srgbClr val="000000"/>
                </a:solidFill>
              </a:defRPr>
            </a:pPr>
            <a:r>
              <a:rPr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Durée</a:t>
            </a:r>
            <a:r>
              <a:rPr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du </a:t>
            </a:r>
            <a:r>
              <a:rPr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projet</a:t>
            </a:r>
            <a:r>
              <a:rPr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(13 </a:t>
            </a:r>
            <a:r>
              <a:rPr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semaines</a:t>
            </a:r>
            <a:r>
              <a:rPr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push/>
      </p:transition>
    </mc:Choice>
    <mc:Fallback xmlns="" xmlns:m="http://schemas.openxmlformats.org/officeDocument/2006/math" xmlns:a14="http://schemas.microsoft.com/office/drawing/2010/main">
      <p:transition spd="fast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roblématique"/>
          <p:cNvSpPr txBox="1">
            <a:spLocks noGrp="1"/>
          </p:cNvSpPr>
          <p:nvPr>
            <p:ph type="title"/>
          </p:nvPr>
        </p:nvSpPr>
        <p:spPr>
          <a:xfrm>
            <a:off x="1269999" y="-67350"/>
            <a:ext cx="10464800" cy="2438401"/>
          </a:xfrm>
          <a:prstGeom prst="rect">
            <a:avLst/>
          </a:prstGeom>
        </p:spPr>
        <p:txBody>
          <a:bodyPr/>
          <a:lstStyle>
            <a:lvl1pPr>
              <a:defRPr sz="6800"/>
            </a:lvl1pPr>
          </a:lstStyle>
          <a:p>
            <a:r>
              <a:rPr dirty="0" err="1"/>
              <a:t>Problématique</a:t>
            </a:r>
            <a:endParaRPr dirty="0"/>
          </a:p>
        </p:txBody>
      </p:sp>
      <p:graphicFrame>
        <p:nvGraphicFramePr>
          <p:cNvPr id="132" name="Tableau"/>
          <p:cNvGraphicFramePr/>
          <p:nvPr>
            <p:extLst>
              <p:ext uri="{D42A27DB-BD31-4B8C-83A1-F6EECF244321}">
                <p14:modId xmlns:p14="http://schemas.microsoft.com/office/powerpoint/2010/main" val="245591619"/>
              </p:ext>
            </p:extLst>
          </p:nvPr>
        </p:nvGraphicFramePr>
        <p:xfrm>
          <a:off x="233730" y="2025577"/>
          <a:ext cx="12537339" cy="7171093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40417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955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30562">
                <a:tc>
                  <a:txBody>
                    <a:bodyPr/>
                    <a:lstStyle/>
                    <a:p>
                      <a:pPr defTabSz="457200">
                        <a:lnSpc>
                          <a:spcPts val="7300"/>
                        </a:lnSpc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433" dirty="0" err="1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Affectif</a:t>
                      </a:r>
                      <a:endParaRPr sz="2433" dirty="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67310" marR="67310" marT="67310" marB="67310" anchor="ctr" horzOverflow="overflow">
                    <a:lnL w="50800">
                      <a:solidFill>
                        <a:srgbClr val="323219"/>
                      </a:solidFill>
                      <a:miter lim="400000"/>
                    </a:lnL>
                    <a:lnR w="50800">
                      <a:solidFill>
                        <a:srgbClr val="323219"/>
                      </a:solidFill>
                      <a:miter lim="400000"/>
                    </a:lnR>
                    <a:lnT w="50800">
                      <a:solidFill>
                        <a:srgbClr val="323219"/>
                      </a:solidFill>
                      <a:miter lim="400000"/>
                    </a:lnT>
                    <a:lnB w="50800">
                      <a:solidFill>
                        <a:srgbClr val="323219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457200">
                        <a:lnSpc>
                          <a:spcPct val="120000"/>
                        </a:lnSpc>
                        <a:defRPr sz="2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rPr b="1" dirty="0" err="1"/>
                        <a:t>Intérêt</a:t>
                      </a:r>
                      <a:r>
                        <a:rPr dirty="0"/>
                        <a:t> (</a:t>
                      </a:r>
                      <a:r>
                        <a:rPr dirty="0" err="1"/>
                        <a:t>ils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n’aiment</a:t>
                      </a:r>
                      <a:r>
                        <a:rPr dirty="0"/>
                        <a:t> pas </a:t>
                      </a:r>
                      <a:r>
                        <a:rPr dirty="0" err="1"/>
                        <a:t>ça</a:t>
                      </a:r>
                      <a:r>
                        <a:rPr dirty="0"/>
                        <a:t>)</a:t>
                      </a:r>
                      <a:endParaRPr dirty="0">
                        <a:solidFill>
                          <a:srgbClr val="000000">
                            <a:alpha val="84706"/>
                          </a:srgbClr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defTabSz="457200">
                        <a:lnSpc>
                          <a:spcPct val="120000"/>
                        </a:lnSpc>
                        <a:defRPr sz="2200" b="1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rPr dirty="0"/>
                        <a:t>Motivation</a:t>
                      </a:r>
                      <a:r>
                        <a:rPr b="0" dirty="0">
                          <a:solidFill>
                            <a:srgbClr val="000000">
                              <a:alpha val="84706"/>
                            </a:srgb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b="0" dirty="0"/>
                        <a:t>(</a:t>
                      </a:r>
                      <a:r>
                        <a:rPr b="0" dirty="0" err="1"/>
                        <a:t>ils</a:t>
                      </a:r>
                      <a:r>
                        <a:rPr b="0" dirty="0"/>
                        <a:t> ne </a:t>
                      </a:r>
                      <a:r>
                        <a:rPr b="0" dirty="0" err="1"/>
                        <a:t>trouvent</a:t>
                      </a:r>
                      <a:r>
                        <a:rPr b="0" dirty="0"/>
                        <a:t> pas la force/</a:t>
                      </a:r>
                      <a:r>
                        <a:rPr b="0" dirty="0" err="1"/>
                        <a:t>volonté</a:t>
                      </a:r>
                      <a:r>
                        <a:rPr b="0" dirty="0"/>
                        <a:t>)</a:t>
                      </a:r>
                    </a:p>
                  </a:txBody>
                  <a:tcPr marL="67310" marR="67310" marT="67310" marB="67310" anchor="ctr" horzOverflow="overflow">
                    <a:lnL w="50800">
                      <a:solidFill>
                        <a:srgbClr val="323219"/>
                      </a:solidFill>
                      <a:miter lim="400000"/>
                    </a:lnL>
                    <a:lnR w="50800">
                      <a:solidFill>
                        <a:srgbClr val="323219"/>
                      </a:solidFill>
                      <a:miter lim="400000"/>
                    </a:lnR>
                    <a:lnT w="50800">
                      <a:solidFill>
                        <a:srgbClr val="323219"/>
                      </a:solidFill>
                      <a:miter lim="400000"/>
                    </a:lnT>
                    <a:lnB w="50800">
                      <a:solidFill>
                        <a:srgbClr val="323219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52228">
                <a:tc>
                  <a:txBody>
                    <a:bodyPr/>
                    <a:lstStyle/>
                    <a:p>
                      <a:pPr defTabSz="457200">
                        <a:lnSpc>
                          <a:spcPts val="7300"/>
                        </a:lnSpc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433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Comportemental</a:t>
                      </a:r>
                    </a:p>
                  </a:txBody>
                  <a:tcPr marL="67310" marR="67310" marT="67310" marB="67310" anchor="ctr" horzOverflow="overflow">
                    <a:lnL w="50800">
                      <a:solidFill>
                        <a:srgbClr val="323219"/>
                      </a:solidFill>
                      <a:miter lim="400000"/>
                    </a:lnL>
                    <a:lnR w="50800">
                      <a:solidFill>
                        <a:srgbClr val="323219"/>
                      </a:solidFill>
                      <a:miter lim="400000"/>
                    </a:lnR>
                    <a:lnT w="50800">
                      <a:solidFill>
                        <a:srgbClr val="323219"/>
                      </a:solidFill>
                      <a:miter lim="400000"/>
                    </a:lnT>
                    <a:lnB w="50800">
                      <a:solidFill>
                        <a:srgbClr val="323219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457200">
                        <a:lnSpc>
                          <a:spcPct val="120000"/>
                        </a:lnSpc>
                        <a:defRPr sz="2200" b="1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rPr dirty="0"/>
                        <a:t>Engagement</a:t>
                      </a:r>
                      <a:r>
                        <a:rPr b="0" dirty="0"/>
                        <a:t> </a:t>
                      </a:r>
                      <a:r>
                        <a:rPr b="0" dirty="0">
                          <a:solidFill>
                            <a:srgbClr val="000000">
                              <a:alpha val="84706"/>
                            </a:srgb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b="0" dirty="0"/>
                        <a:t>(</a:t>
                      </a:r>
                      <a:r>
                        <a:rPr b="0" dirty="0" err="1"/>
                        <a:t>ils</a:t>
                      </a:r>
                      <a:r>
                        <a:rPr b="0" dirty="0"/>
                        <a:t> ne font pas </a:t>
                      </a:r>
                      <a:r>
                        <a:rPr b="0" dirty="0" err="1"/>
                        <a:t>ce</a:t>
                      </a:r>
                      <a:r>
                        <a:rPr b="0" dirty="0"/>
                        <a:t> </a:t>
                      </a:r>
                      <a:r>
                        <a:rPr b="0" dirty="0" err="1"/>
                        <a:t>qu’on</a:t>
                      </a:r>
                      <a:r>
                        <a:rPr b="0" dirty="0"/>
                        <a:t> attend </a:t>
                      </a:r>
                      <a:r>
                        <a:rPr b="0" dirty="0" err="1"/>
                        <a:t>d’eux</a:t>
                      </a:r>
                      <a:r>
                        <a:rPr b="0" dirty="0"/>
                        <a:t>)</a:t>
                      </a:r>
                      <a:endParaRPr dirty="0">
                        <a:solidFill>
                          <a:srgbClr val="000000">
                            <a:alpha val="84706"/>
                          </a:srgbClr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defTabSz="457200">
                        <a:lnSpc>
                          <a:spcPct val="120000"/>
                        </a:lnSpc>
                        <a:defRPr sz="2200" b="1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rPr dirty="0" err="1"/>
                        <a:t>Degré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d’autonomie</a:t>
                      </a:r>
                      <a:endParaRPr b="0" dirty="0">
                        <a:solidFill>
                          <a:srgbClr val="000000">
                            <a:alpha val="84706"/>
                          </a:srgbClr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defTabSz="457200">
                        <a:lnSpc>
                          <a:spcPct val="120000"/>
                        </a:lnSpc>
                        <a:defRPr sz="2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rPr dirty="0"/>
                        <a:t>(</a:t>
                      </a:r>
                      <a:r>
                        <a:rPr dirty="0" err="1"/>
                        <a:t>ils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travaillent</a:t>
                      </a:r>
                      <a:r>
                        <a:rPr dirty="0"/>
                        <a:t> de </a:t>
                      </a:r>
                      <a:r>
                        <a:rPr dirty="0" err="1"/>
                        <a:t>manière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peu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efficace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si</a:t>
                      </a:r>
                      <a:r>
                        <a:rPr dirty="0"/>
                        <a:t> on ne les </a:t>
                      </a:r>
                      <a:r>
                        <a:rPr dirty="0" err="1"/>
                        <a:t>encadre</a:t>
                      </a:r>
                      <a:r>
                        <a:rPr dirty="0"/>
                        <a:t> pas)</a:t>
                      </a:r>
                    </a:p>
                  </a:txBody>
                  <a:tcPr marL="67310" marR="67310" marT="67310" marB="67310" anchor="ctr" horzOverflow="overflow">
                    <a:lnL w="50800">
                      <a:solidFill>
                        <a:srgbClr val="323219"/>
                      </a:solidFill>
                      <a:miter lim="400000"/>
                    </a:lnL>
                    <a:lnR w="50800">
                      <a:solidFill>
                        <a:srgbClr val="323219"/>
                      </a:solidFill>
                      <a:miter lim="400000"/>
                    </a:lnR>
                    <a:lnT w="50800">
                      <a:solidFill>
                        <a:srgbClr val="323219"/>
                      </a:solidFill>
                      <a:miter lim="400000"/>
                    </a:lnT>
                    <a:lnB w="50800">
                      <a:solidFill>
                        <a:srgbClr val="323219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78645">
                <a:tc>
                  <a:txBody>
                    <a:bodyPr/>
                    <a:lstStyle/>
                    <a:p>
                      <a:pPr defTabSz="457200">
                        <a:lnSpc>
                          <a:spcPts val="7300"/>
                        </a:lnSpc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433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Cognitif</a:t>
                      </a:r>
                    </a:p>
                  </a:txBody>
                  <a:tcPr marL="67310" marR="67310" marT="67310" marB="67310" anchor="ctr" horzOverflow="overflow">
                    <a:lnL w="50800">
                      <a:solidFill>
                        <a:srgbClr val="323219"/>
                      </a:solidFill>
                      <a:miter lim="400000"/>
                    </a:lnL>
                    <a:lnR w="50800">
                      <a:solidFill>
                        <a:srgbClr val="323219"/>
                      </a:solidFill>
                      <a:miter lim="400000"/>
                    </a:lnR>
                    <a:lnT w="50800">
                      <a:solidFill>
                        <a:srgbClr val="323219"/>
                      </a:solidFill>
                      <a:miter lim="400000"/>
                    </a:lnT>
                    <a:lnB w="50800">
                      <a:solidFill>
                        <a:srgbClr val="323219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457200">
                        <a:lnSpc>
                          <a:spcPct val="120000"/>
                        </a:lnSpc>
                        <a:defRPr sz="2200" b="1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rPr dirty="0" err="1"/>
                        <a:t>Connaissances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antérieures</a:t>
                      </a:r>
                      <a:r>
                        <a:rPr b="0" dirty="0"/>
                        <a:t> </a:t>
                      </a:r>
                      <a:endParaRPr b="0" dirty="0">
                        <a:solidFill>
                          <a:srgbClr val="000000">
                            <a:alpha val="84706"/>
                          </a:srgbClr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defTabSz="457200">
                        <a:lnSpc>
                          <a:spcPct val="120000"/>
                        </a:lnSpc>
                        <a:defRPr sz="2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rPr dirty="0"/>
                        <a:t>(</a:t>
                      </a:r>
                      <a:r>
                        <a:rPr dirty="0" err="1"/>
                        <a:t>ils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leur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manque</a:t>
                      </a:r>
                      <a:r>
                        <a:rPr dirty="0"/>
                        <a:t> de </a:t>
                      </a:r>
                      <a:r>
                        <a:rPr dirty="0" err="1"/>
                        <a:t>savoirs</a:t>
                      </a:r>
                      <a:r>
                        <a:rPr dirty="0"/>
                        <a:t>/</a:t>
                      </a:r>
                      <a:r>
                        <a:rPr dirty="0" err="1"/>
                        <a:t>vocabulaire</a:t>
                      </a:r>
                      <a:r>
                        <a:rPr dirty="0"/>
                        <a:t>)</a:t>
                      </a:r>
                      <a:endParaRPr dirty="0">
                        <a:solidFill>
                          <a:srgbClr val="000000">
                            <a:alpha val="84706"/>
                          </a:srgbClr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defTabSz="457200">
                        <a:lnSpc>
                          <a:spcPct val="120000"/>
                        </a:lnSpc>
                        <a:defRPr sz="2200" b="1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rPr dirty="0" err="1"/>
                        <a:t>Compétences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langagières</a:t>
                      </a:r>
                      <a:endParaRPr b="0" dirty="0">
                        <a:solidFill>
                          <a:srgbClr val="000000">
                            <a:alpha val="84706"/>
                          </a:srgbClr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defTabSz="457200">
                        <a:lnSpc>
                          <a:spcPct val="120000"/>
                        </a:lnSpc>
                        <a:defRPr sz="2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rPr dirty="0"/>
                        <a:t>(</a:t>
                      </a:r>
                      <a:r>
                        <a:rPr dirty="0" err="1"/>
                        <a:t>ils</a:t>
                      </a:r>
                      <a:r>
                        <a:rPr dirty="0"/>
                        <a:t> ne </a:t>
                      </a:r>
                      <a:r>
                        <a:rPr dirty="0" err="1"/>
                        <a:t>comprennent</a:t>
                      </a:r>
                      <a:r>
                        <a:rPr dirty="0"/>
                        <a:t> pas les </a:t>
                      </a:r>
                      <a:r>
                        <a:rPr dirty="0" err="1"/>
                        <a:t>textes</a:t>
                      </a:r>
                      <a:r>
                        <a:rPr dirty="0"/>
                        <a:t>/</a:t>
                      </a:r>
                      <a:r>
                        <a:rPr dirty="0" err="1"/>
                        <a:t>consignes</a:t>
                      </a:r>
                      <a:r>
                        <a:rPr dirty="0"/>
                        <a:t>;</a:t>
                      </a:r>
                      <a:endParaRPr dirty="0">
                        <a:solidFill>
                          <a:srgbClr val="000000">
                            <a:alpha val="84706"/>
                          </a:srgbClr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defTabSz="457200">
                        <a:lnSpc>
                          <a:spcPct val="120000"/>
                        </a:lnSpc>
                        <a:defRPr sz="2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rPr dirty="0" err="1"/>
                        <a:t>ils</a:t>
                      </a:r>
                      <a:r>
                        <a:rPr dirty="0"/>
                        <a:t> ne </a:t>
                      </a:r>
                      <a:r>
                        <a:rPr dirty="0" err="1"/>
                        <a:t>savent</a:t>
                      </a:r>
                      <a:r>
                        <a:rPr dirty="0"/>
                        <a:t> pas comment </a:t>
                      </a:r>
                      <a:r>
                        <a:rPr dirty="0" err="1"/>
                        <a:t>s’exprimer</a:t>
                      </a:r>
                      <a:r>
                        <a:rPr dirty="0"/>
                        <a:t>)</a:t>
                      </a:r>
                    </a:p>
                  </a:txBody>
                  <a:tcPr marL="67310" marR="67310" marT="67310" marB="67310" anchor="ctr" horzOverflow="overflow">
                    <a:lnL w="50800">
                      <a:solidFill>
                        <a:srgbClr val="323219"/>
                      </a:solidFill>
                      <a:miter lim="400000"/>
                    </a:lnL>
                    <a:lnR w="50800">
                      <a:solidFill>
                        <a:srgbClr val="323219"/>
                      </a:solidFill>
                      <a:miter lim="400000"/>
                    </a:lnR>
                    <a:lnT w="50800">
                      <a:solidFill>
                        <a:srgbClr val="323219"/>
                      </a:solidFill>
                      <a:miter lim="400000"/>
                    </a:lnT>
                    <a:lnB w="50800">
                      <a:solidFill>
                        <a:srgbClr val="323219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658">
                <a:tc>
                  <a:txBody>
                    <a:bodyPr/>
                    <a:lstStyle/>
                    <a:p>
                      <a:pPr defTabSz="457200">
                        <a:lnSpc>
                          <a:spcPts val="7300"/>
                        </a:lnSpc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433" dirty="0" err="1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Métacognitif</a:t>
                      </a:r>
                      <a:endParaRPr sz="2433" dirty="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67310" marR="67310" marT="67310" marB="67310" anchor="ctr" horzOverflow="overflow">
                    <a:lnL w="50800">
                      <a:solidFill>
                        <a:srgbClr val="323219"/>
                      </a:solidFill>
                      <a:miter lim="400000"/>
                    </a:lnL>
                    <a:lnR w="50800">
                      <a:solidFill>
                        <a:srgbClr val="323219"/>
                      </a:solidFill>
                      <a:miter lim="400000"/>
                    </a:lnR>
                    <a:lnT w="50800">
                      <a:solidFill>
                        <a:srgbClr val="323219"/>
                      </a:solidFill>
                      <a:miter lim="400000"/>
                    </a:lnT>
                    <a:lnB w="50800">
                      <a:solidFill>
                        <a:srgbClr val="323219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457200">
                        <a:lnSpc>
                          <a:spcPct val="120000"/>
                        </a:lnSpc>
                        <a:defRPr sz="2200" b="1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rPr dirty="0" err="1"/>
                        <a:t>Stratégies</a:t>
                      </a:r>
                      <a:r>
                        <a:rPr dirty="0"/>
                        <a:t> de lecture </a:t>
                      </a:r>
                      <a:r>
                        <a:rPr b="0" dirty="0">
                          <a:solidFill>
                            <a:srgbClr val="000000">
                              <a:alpha val="84706"/>
                            </a:srgb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b="0" dirty="0"/>
                        <a:t>(</a:t>
                      </a:r>
                      <a:r>
                        <a:rPr b="0" dirty="0" err="1"/>
                        <a:t>ils</a:t>
                      </a:r>
                      <a:r>
                        <a:rPr b="0" dirty="0"/>
                        <a:t> </a:t>
                      </a:r>
                      <a:r>
                        <a:rPr b="0" dirty="0" err="1"/>
                        <a:t>n’ont</a:t>
                      </a:r>
                      <a:r>
                        <a:rPr b="0" dirty="0"/>
                        <a:t> pas de </a:t>
                      </a:r>
                      <a:r>
                        <a:rPr b="0" dirty="0" err="1"/>
                        <a:t>stratégies</a:t>
                      </a:r>
                      <a:r>
                        <a:rPr b="0" dirty="0"/>
                        <a:t> de lecture)</a:t>
                      </a:r>
                      <a:endParaRPr dirty="0">
                        <a:solidFill>
                          <a:srgbClr val="000000">
                            <a:alpha val="84706"/>
                          </a:srgbClr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defTabSz="457200">
                        <a:lnSpc>
                          <a:spcPct val="120000"/>
                        </a:lnSpc>
                        <a:defRPr sz="2200" b="1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rPr dirty="0" err="1"/>
                        <a:t>Stratégies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d’autorégulation</a:t>
                      </a:r>
                      <a:r>
                        <a:rPr dirty="0"/>
                        <a:t> </a:t>
                      </a:r>
                      <a:endParaRPr b="0" dirty="0">
                        <a:solidFill>
                          <a:srgbClr val="000000">
                            <a:alpha val="84706"/>
                          </a:srgbClr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defTabSz="457200">
                        <a:lnSpc>
                          <a:spcPct val="120000"/>
                        </a:lnSpc>
                        <a:defRPr sz="22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rPr dirty="0"/>
                        <a:t>(</a:t>
                      </a:r>
                      <a:r>
                        <a:rPr dirty="0" err="1"/>
                        <a:t>ils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ont</a:t>
                      </a:r>
                      <a:r>
                        <a:rPr dirty="0"/>
                        <a:t> de la </a:t>
                      </a:r>
                      <a:r>
                        <a:rPr dirty="0" err="1"/>
                        <a:t>difficultés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à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planifier</a:t>
                      </a:r>
                      <a:r>
                        <a:rPr dirty="0"/>
                        <a:t>, </a:t>
                      </a:r>
                      <a:r>
                        <a:rPr dirty="0" err="1"/>
                        <a:t>évaluer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ou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ajuster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leurs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méthodes</a:t>
                      </a:r>
                      <a:r>
                        <a:rPr dirty="0"/>
                        <a:t> de travail)</a:t>
                      </a:r>
                    </a:p>
                  </a:txBody>
                  <a:tcPr marL="67310" marR="67310" marT="67310" marB="67310" anchor="ctr" horzOverflow="overflow">
                    <a:lnL w="50800">
                      <a:solidFill>
                        <a:srgbClr val="323219"/>
                      </a:solidFill>
                      <a:miter lim="400000"/>
                    </a:lnL>
                    <a:lnR w="50800">
                      <a:solidFill>
                        <a:srgbClr val="323219"/>
                      </a:solidFill>
                      <a:miter lim="400000"/>
                    </a:lnR>
                    <a:lnT w="50800">
                      <a:solidFill>
                        <a:srgbClr val="323219"/>
                      </a:solidFill>
                      <a:miter lim="400000"/>
                    </a:lnT>
                    <a:lnB w="50800">
                      <a:solidFill>
                        <a:srgbClr val="323219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push/>
      </p:transition>
    </mc:Choice>
    <mc:Fallback xmlns="" xmlns:m="http://schemas.openxmlformats.org/officeDocument/2006/math" xmlns:a14="http://schemas.microsoft.com/office/drawing/2010/main">
      <p:transition spd="fast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Questions ?…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Questions ?</a:t>
            </a:r>
          </a:p>
          <a:p>
            <a:r>
              <a:t>Merci 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push/>
      </p:transition>
    </mc:Choice>
    <mc:Fallback xmlns="" xmlns:m="http://schemas.openxmlformats.org/officeDocument/2006/math" xmlns:a14="http://schemas.microsoft.com/office/drawing/2010/main">
      <p:transition spd="fast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Réf.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Réf.</a:t>
            </a:r>
          </a:p>
        </p:txBody>
      </p:sp>
      <p:sp>
        <p:nvSpPr>
          <p:cNvPr id="206" name="Bélec, C. (2016), « L'alignement pédagogique des lectures ». Correspondance, Décembre 2016.…"/>
          <p:cNvSpPr txBox="1">
            <a:spLocks noGrp="1"/>
          </p:cNvSpPr>
          <p:nvPr>
            <p:ph type="body" idx="1"/>
          </p:nvPr>
        </p:nvSpPr>
        <p:spPr>
          <a:xfrm>
            <a:off x="1270000" y="2309467"/>
            <a:ext cx="10464800" cy="7115478"/>
          </a:xfrm>
          <a:prstGeom prst="rect">
            <a:avLst/>
          </a:prstGeom>
        </p:spPr>
        <p:txBody>
          <a:bodyPr/>
          <a:lstStyle/>
          <a:p>
            <a:pPr marL="386079" indent="-386079" defTabSz="443991">
              <a:spcBef>
                <a:spcPts val="700"/>
              </a:spcBef>
              <a:buClr>
                <a:srgbClr val="000000"/>
              </a:buClr>
              <a:buSzPct val="70000"/>
              <a:buFont typeface="Zapf Dingbats"/>
              <a:buChar char="✤"/>
              <a:defRPr sz="1140">
                <a:solidFill>
                  <a:srgbClr val="212121"/>
                </a:solidFill>
                <a:latin typeface="Palatino"/>
                <a:ea typeface="Palatino"/>
                <a:cs typeface="Palatino"/>
                <a:sym typeface="Palatino"/>
              </a:defRPr>
            </a:pPr>
            <a:r>
              <a:t>Bélec, C. (2016), « L'alignement pédagogique des lectures ». </a:t>
            </a:r>
            <a:r>
              <a:rPr i="1"/>
              <a:t>Correspondance</a:t>
            </a:r>
            <a:r>
              <a:t>, Décembre 2016. </a:t>
            </a:r>
          </a:p>
          <a:p>
            <a:pPr marL="386079" indent="-386079" defTabSz="443991">
              <a:spcBef>
                <a:spcPts val="700"/>
              </a:spcBef>
              <a:buClr>
                <a:srgbClr val="000000"/>
              </a:buClr>
              <a:buSzPct val="70000"/>
              <a:buFont typeface="Zapf Dingbats"/>
              <a:buChar char="✤"/>
              <a:defRPr sz="1140">
                <a:solidFill>
                  <a:srgbClr val="212121"/>
                </a:solidFill>
                <a:latin typeface="Palatino"/>
                <a:ea typeface="Palatino"/>
                <a:cs typeface="Palatino"/>
                <a:sym typeface="Palatino"/>
              </a:defRPr>
            </a:pPr>
            <a:r>
              <a:t>Bélec, C. (2018a), « L’importance de la motivation pour le développement de la métacognition, de l’apprentissage autorégulé et de l’autonomie ». Pé</a:t>
            </a:r>
            <a:r>
              <a:rPr i="1"/>
              <a:t>dagogie collégiale</a:t>
            </a:r>
            <a:r>
              <a:t>, 31-4 : 15-21. </a:t>
            </a:r>
          </a:p>
          <a:p>
            <a:pPr marL="386079" indent="-386079" defTabSz="443991">
              <a:spcBef>
                <a:spcPts val="700"/>
              </a:spcBef>
              <a:buClr>
                <a:srgbClr val="000000"/>
              </a:buClr>
              <a:buSzPct val="70000"/>
              <a:buFont typeface="Zapf Dingbats"/>
              <a:buChar char="✤"/>
              <a:defRPr sz="1140">
                <a:solidFill>
                  <a:srgbClr val="212121"/>
                </a:solidFill>
                <a:latin typeface="Palatino"/>
                <a:ea typeface="Palatino"/>
                <a:cs typeface="Palatino"/>
                <a:sym typeface="Palatino"/>
              </a:defRPr>
            </a:pPr>
            <a:r>
              <a:t>Bélec, C. (2018b). « Lire encore, encore et encore… mais pas n’importe comment! Analyse des facteurs permettant de développer l’autonomie en lecture chez des étudiants du collégial. » Communication par affiche présentée lors du 86e Congrès de l’Acfas, Chicoutimi, 7 mai 2015. </a:t>
            </a:r>
          </a:p>
          <a:p>
            <a:pPr marL="386079" indent="-386079" defTabSz="443991">
              <a:spcBef>
                <a:spcPts val="700"/>
              </a:spcBef>
              <a:buClr>
                <a:srgbClr val="000000"/>
              </a:buClr>
              <a:buSzPct val="70000"/>
              <a:buFont typeface="Zapf Dingbats"/>
              <a:buChar char="✤"/>
              <a:defRPr sz="1140">
                <a:solidFill>
                  <a:srgbClr val="212121"/>
                </a:solidFill>
                <a:latin typeface="Palatino"/>
                <a:ea typeface="Palatino"/>
                <a:cs typeface="Palatino"/>
                <a:sym typeface="Palatino"/>
              </a:defRPr>
            </a:pPr>
            <a:r>
              <a:t>Burdet, C. et Guillemin, S. (2013). « Les cercles de lecture : un dispositif favorisant la gestion de la compréhension et l’autonomie du lecteur ». </a:t>
            </a:r>
            <a:r>
              <a:rPr i="1"/>
              <a:t>Forumlecture suisse. Littératie dans la recherche et la pratique.</a:t>
            </a:r>
            <a:r>
              <a:t> </a:t>
            </a:r>
            <a:r>
              <a:rPr>
                <a:uFill>
                  <a:solidFill>
                    <a:srgbClr val="000009"/>
                  </a:solidFill>
                </a:uFill>
              </a:rPr>
              <a:t>[En ligne], </a:t>
            </a:r>
            <a:r>
              <a:rPr u="sng">
                <a:uFill>
                  <a:solidFill>
                    <a:srgbClr val="000099"/>
                  </a:solidFill>
                </a:uFill>
                <a:hlinkClick r:id="rId2"/>
              </a:rPr>
              <a:t>[www.forumlecture.ch/sysModules/obxLeseforum/Artikel/483/2013_1_Burdet-Guillemin.pdf</a:t>
            </a:r>
            <a:r>
              <a:t>] (page consultée le 11 novembre 2015).</a:t>
            </a:r>
          </a:p>
          <a:p>
            <a:pPr marL="386079" indent="-386079" defTabSz="443991">
              <a:spcBef>
                <a:spcPts val="700"/>
              </a:spcBef>
              <a:buClr>
                <a:srgbClr val="000000"/>
              </a:buClr>
              <a:buSzPct val="70000"/>
              <a:buFont typeface="Zapf Dingbats"/>
              <a:buChar char="✤"/>
              <a:defRPr sz="1140">
                <a:solidFill>
                  <a:srgbClr val="212121"/>
                </a:solidFill>
                <a:latin typeface="Palatino"/>
                <a:ea typeface="Palatino"/>
                <a:cs typeface="Palatino"/>
                <a:sym typeface="Palatino"/>
              </a:defRPr>
            </a:pPr>
            <a:r>
              <a:t>Conseil supérieur de l’éducation (2013), </a:t>
            </a:r>
            <a:r>
              <a:rPr i="1"/>
              <a:t>Un engagement collectif pour maintenir et rehausser les compétences en littératie des adultes. Avis à la ministre de l’Éducation, du Loisir et du Sport, et au ministre de l’Enseignement supérieur, de la Recherche, de la Science et de la Technologie</a:t>
            </a:r>
            <a:r>
              <a:t>, Québec, septembre 2013.</a:t>
            </a:r>
          </a:p>
          <a:p>
            <a:pPr marL="386079" indent="-386079" defTabSz="443991">
              <a:spcBef>
                <a:spcPts val="700"/>
              </a:spcBef>
              <a:buClr>
                <a:srgbClr val="000000"/>
              </a:buClr>
              <a:buSzPct val="70000"/>
              <a:buFont typeface="Zapf Dingbats"/>
              <a:buChar char="✤"/>
              <a:defRPr sz="1140">
                <a:solidFill>
                  <a:srgbClr val="212121"/>
                </a:solidFill>
                <a:latin typeface="Palatino"/>
                <a:ea typeface="Palatino"/>
                <a:cs typeface="Palatino"/>
                <a:sym typeface="Palatino"/>
              </a:defRPr>
            </a:pPr>
            <a:r>
              <a:rPr>
                <a:uFill>
                  <a:solidFill>
                    <a:srgbClr val="000009"/>
                  </a:solidFill>
                </a:uFill>
              </a:rPr>
              <a:t>Daniels, H. et Turgeons, H.(adap.) (2005). </a:t>
            </a:r>
            <a:r>
              <a:rPr i="1">
                <a:uFill>
                  <a:solidFill>
                    <a:srgbClr val="000009"/>
                  </a:solidFill>
                </a:uFill>
              </a:rPr>
              <a:t>Les cercles de lecture</a:t>
            </a:r>
            <a:r>
              <a:rPr>
                <a:uFill>
                  <a:solidFill>
                    <a:srgbClr val="000009"/>
                  </a:solidFill>
                </a:uFill>
              </a:rPr>
              <a:t>. Montréal : Chenelière Éducation.</a:t>
            </a:r>
          </a:p>
          <a:p>
            <a:pPr marL="386079" indent="-386079" defTabSz="443991">
              <a:spcBef>
                <a:spcPts val="700"/>
              </a:spcBef>
              <a:buClr>
                <a:srgbClr val="000000"/>
              </a:buClr>
              <a:buSzPct val="70000"/>
              <a:buFont typeface="Zapf Dingbats"/>
              <a:buChar char="✤"/>
              <a:defRPr sz="1140">
                <a:solidFill>
                  <a:srgbClr val="212121"/>
                </a:solidFill>
                <a:latin typeface="Palatino"/>
                <a:ea typeface="Palatino"/>
                <a:cs typeface="Palatino"/>
                <a:sym typeface="Palatino"/>
              </a:defRPr>
            </a:pPr>
            <a:r>
              <a:t>Delcambre, I. et Lahanier-Reuter, D. (2012). Littéracies universitaires: présentation. </a:t>
            </a:r>
            <a:r>
              <a:rPr i="1"/>
              <a:t>Pratiques</a:t>
            </a:r>
            <a:r>
              <a:t>, </a:t>
            </a:r>
            <a:r>
              <a:rPr i="1"/>
              <a:t>153/154</a:t>
            </a:r>
            <a:r>
              <a:t>, 3-19.</a:t>
            </a:r>
          </a:p>
          <a:p>
            <a:pPr marL="386079" indent="-386079" defTabSz="443991">
              <a:spcBef>
                <a:spcPts val="700"/>
              </a:spcBef>
              <a:buClr>
                <a:srgbClr val="000000"/>
              </a:buClr>
              <a:buSzPct val="70000"/>
              <a:buFont typeface="Zapf Dingbats"/>
              <a:buChar char="✤"/>
              <a:defRPr sz="1140">
                <a:solidFill>
                  <a:srgbClr val="212121"/>
                </a:solidFill>
                <a:latin typeface="Palatino"/>
                <a:ea typeface="Palatino"/>
                <a:cs typeface="Palatino"/>
                <a:sym typeface="Palatino"/>
              </a:defRPr>
            </a:pPr>
            <a:r>
              <a:rPr>
                <a:uFill>
                  <a:solidFill>
                    <a:srgbClr val="000009"/>
                  </a:solidFill>
                </a:uFill>
              </a:rPr>
              <a:t>Hébert, M., Guay, A. et Lafontaine, L. (2015). « Reformuler et justifier les propos dans les cercles de lecture après l’enseignement de l’oral : différence entre élèves et perception des enseignantes et enseignants » </a:t>
            </a:r>
            <a:r>
              <a:rPr i="1">
                <a:uFill>
                  <a:solidFill>
                    <a:srgbClr val="000009"/>
                  </a:solidFill>
                </a:uFill>
              </a:rPr>
              <a:t>Language and Literacy</a:t>
            </a:r>
            <a:r>
              <a:rPr>
                <a:uFill>
                  <a:solidFill>
                    <a:srgbClr val="000009"/>
                  </a:solidFill>
                </a:uFill>
              </a:rPr>
              <a:t>, 7(4), 28-51.</a:t>
            </a:r>
          </a:p>
          <a:p>
            <a:pPr marL="386079" indent="-386079" defTabSz="443991">
              <a:spcBef>
                <a:spcPts val="700"/>
              </a:spcBef>
              <a:buClr>
                <a:srgbClr val="000000"/>
              </a:buClr>
              <a:buSzPct val="70000"/>
              <a:buFont typeface="Zapf Dingbats"/>
              <a:buChar char="✤"/>
              <a:defRPr sz="1140">
                <a:solidFill>
                  <a:srgbClr val="212121"/>
                </a:solidFill>
                <a:latin typeface="Palatino"/>
                <a:ea typeface="Palatino"/>
                <a:cs typeface="Palatino"/>
                <a:sym typeface="Palatino"/>
              </a:defRPr>
            </a:pPr>
            <a:r>
              <a:rPr>
                <a:uFill>
                  <a:solidFill>
                    <a:srgbClr val="000009"/>
                  </a:solidFill>
                </a:uFill>
              </a:rPr>
              <a:t>Larochelle, J. (2012). </a:t>
            </a:r>
            <a:r>
              <a:rPr i="1">
                <a:uFill>
                  <a:solidFill>
                    <a:srgbClr val="000009"/>
                  </a:solidFill>
                </a:uFill>
              </a:rPr>
              <a:t>L’apprentissage de la littérature au collégial assisté par une technologie de réseau : un potentiel de métacognition, de créativité et d’approfondissement dans une communauté de lecture en émergence</a:t>
            </a:r>
            <a:r>
              <a:rPr>
                <a:uFill>
                  <a:solidFill>
                    <a:srgbClr val="000009"/>
                  </a:solidFill>
                </a:uFill>
              </a:rPr>
              <a:t>. Rapport PAREA, Cégep Lévis-Lauzon.</a:t>
            </a:r>
          </a:p>
          <a:p>
            <a:pPr marL="386079" indent="-386079" defTabSz="443991">
              <a:spcBef>
                <a:spcPts val="700"/>
              </a:spcBef>
              <a:buClr>
                <a:srgbClr val="000000"/>
              </a:buClr>
              <a:buSzPct val="70000"/>
              <a:buFont typeface="Zapf Dingbats"/>
              <a:buChar char="✤"/>
              <a:defRPr sz="1140">
                <a:solidFill>
                  <a:srgbClr val="212121"/>
                </a:solidFill>
                <a:latin typeface="Palatino"/>
                <a:ea typeface="Palatino"/>
                <a:cs typeface="Palatino"/>
                <a:sym typeface="Palatino"/>
              </a:defRPr>
            </a:pPr>
            <a:r>
              <a:rPr>
                <a:uFill>
                  <a:solidFill>
                    <a:srgbClr val="000009"/>
                  </a:solidFill>
                </a:uFill>
              </a:rPr>
              <a:t>Ouellet, C., Dubé, F., Rivard, M.-P. et coll. (2014). </a:t>
            </a:r>
            <a:r>
              <a:rPr i="1">
                <a:uFill>
                  <a:solidFill>
                    <a:srgbClr val="000009"/>
                  </a:solidFill>
                </a:uFill>
              </a:rPr>
              <a:t>Improving post-secondary reading comprehension : a research-action-project.</a:t>
            </a:r>
            <a:r>
              <a:rPr>
                <a:uFill>
                  <a:solidFill>
                    <a:srgbClr val="000009"/>
                  </a:solidFill>
                </a:uFill>
              </a:rPr>
              <a:t> </a:t>
            </a:r>
            <a:r>
              <a:t>[En ligne], [</a:t>
            </a:r>
            <a:r>
              <a:rPr u="sng">
                <a:uFill>
                  <a:solidFill>
                    <a:srgbClr val="0000FF"/>
                  </a:solidFill>
                </a:uFill>
                <a:hlinkClick r:id="rId3"/>
              </a:rPr>
              <a:t>www.strategieslecturecollegial.files.wordpress.com/2014/05/proceedings_iceri_final_fr1.pdf</a:t>
            </a:r>
            <a:r>
              <a:rPr u="sng">
                <a:uFill>
                  <a:solidFill>
                    <a:srgbClr val="0000FF"/>
                  </a:solidFill>
                </a:uFill>
              </a:rPr>
              <a:t>]</a:t>
            </a:r>
            <a:r>
              <a:rPr>
                <a:uFill>
                  <a:solidFill>
                    <a:srgbClr val="000009"/>
                  </a:solidFill>
                </a:uFill>
              </a:rPr>
              <a:t> (page consultée le 13 janvier 2016).</a:t>
            </a:r>
          </a:p>
          <a:p>
            <a:pPr marL="386079" indent="-386079" defTabSz="443991">
              <a:spcBef>
                <a:spcPts val="700"/>
              </a:spcBef>
              <a:buClr>
                <a:srgbClr val="000000"/>
              </a:buClr>
              <a:buSzPct val="70000"/>
              <a:buFont typeface="Zapf Dingbats"/>
              <a:buChar char="✤"/>
              <a:defRPr sz="1140">
                <a:solidFill>
                  <a:srgbClr val="212121"/>
                </a:solidFill>
                <a:latin typeface="Palatino"/>
                <a:ea typeface="Palatino"/>
                <a:cs typeface="Palatino"/>
                <a:sym typeface="Palatino"/>
              </a:defRPr>
            </a:pPr>
            <a:r>
              <a:rPr>
                <a:uFill>
                  <a:solidFill>
                    <a:srgbClr val="000009"/>
                  </a:solidFill>
                </a:uFill>
              </a:rPr>
              <a:t>Sannier-Bérusseau, C. et A. Buysse. «Développer l’apprentissage autorégulé: état des lieux et perspectives», dans Buysse, A. et S. Martineau (prés.). Entre autorégulation, motivation et persévérance: l’autonomie, colloque organisé dans le cadre du 83e congrès de l’Acfas à l’Université du Québec à Rimouski, mai 2015.</a:t>
            </a:r>
          </a:p>
          <a:p>
            <a:pPr marL="386079" indent="-386079" defTabSz="443991">
              <a:spcBef>
                <a:spcPts val="700"/>
              </a:spcBef>
              <a:buClr>
                <a:srgbClr val="000000"/>
              </a:buClr>
              <a:buSzPct val="70000"/>
              <a:buFont typeface="Zapf Dingbats"/>
              <a:buChar char="✤"/>
              <a:defRPr sz="1140">
                <a:solidFill>
                  <a:srgbClr val="212121"/>
                </a:solidFill>
                <a:latin typeface="Palatino"/>
                <a:ea typeface="Palatino"/>
                <a:cs typeface="Palatino"/>
                <a:sym typeface="Palatino"/>
              </a:defRPr>
            </a:pPr>
            <a:r>
              <a:t>Sauvaire, M. (2015). « Le rôle des pairs dans l’interprétation du texte littéraire » </a:t>
            </a:r>
            <a:r>
              <a:rPr i="1"/>
              <a:t>Correspondance</a:t>
            </a:r>
            <a:r>
              <a:t>, </a:t>
            </a:r>
            <a:r>
              <a:rPr i="1"/>
              <a:t>20</a:t>
            </a:r>
            <a:r>
              <a:t>(2). Également disponible en ligne :  </a:t>
            </a:r>
            <a:r>
              <a:rPr u="sng">
                <a:uFill>
                  <a:solidFill>
                    <a:srgbClr val="0000FF"/>
                  </a:solidFill>
                </a:uFill>
                <a:hlinkClick r:id="rId4"/>
              </a:rPr>
              <a:t>www.correspo.ccdmd.qc.ca/Corr20-2/2.html</a:t>
            </a:r>
            <a:r>
              <a:t> (page consulté le 3 janvier 2016).</a:t>
            </a:r>
            <a:endParaRPr>
              <a:uFill>
                <a:solidFill>
                  <a:srgbClr val="000009"/>
                </a:solidFill>
              </a:uFill>
            </a:endParaRPr>
          </a:p>
          <a:p>
            <a:pPr marL="386079" indent="-386079" defTabSz="443991">
              <a:spcBef>
                <a:spcPts val="700"/>
              </a:spcBef>
              <a:buClr>
                <a:srgbClr val="000000"/>
              </a:buClr>
              <a:buSzPct val="70000"/>
              <a:buFont typeface="Zapf Dingbats"/>
              <a:buChar char="✤"/>
              <a:defRPr sz="1140">
                <a:solidFill>
                  <a:srgbClr val="212121"/>
                </a:solidFill>
                <a:latin typeface="Palatino"/>
                <a:ea typeface="Palatino"/>
                <a:cs typeface="Palatino"/>
                <a:sym typeface="Palatino"/>
              </a:defRPr>
            </a:pPr>
            <a:r>
              <a:t>Shanahan, T. et Shanahan, C. (2008). Teaching Disciplinary Literacy to Adolescents: Rethinking Content-Area Literacy. </a:t>
            </a:r>
            <a:r>
              <a:rPr i="1"/>
              <a:t>Harvard Educational Review</a:t>
            </a:r>
            <a:r>
              <a:t>, 78 (1), p.40-59</a:t>
            </a:r>
          </a:p>
          <a:p>
            <a:pPr marL="386079" indent="-386079" defTabSz="443991">
              <a:spcBef>
                <a:spcPts val="700"/>
              </a:spcBef>
              <a:buClr>
                <a:srgbClr val="000000"/>
              </a:buClr>
              <a:buSzPct val="70000"/>
              <a:buFont typeface="Zapf Dingbats"/>
              <a:buChar char="✤"/>
              <a:defRPr sz="1140">
                <a:solidFill>
                  <a:srgbClr val="212121"/>
                </a:solidFill>
                <a:latin typeface="Palatino"/>
                <a:ea typeface="Palatino"/>
                <a:cs typeface="Palatino"/>
                <a:sym typeface="Palatino"/>
              </a:defRPr>
            </a:pPr>
            <a:r>
              <a:t>Van der Maren, J.-M. (2003). </a:t>
            </a:r>
            <a:r>
              <a:rPr i="1"/>
              <a:t>La recherche appliquée en pédagogie, des modèles pour l’enseignement </a:t>
            </a:r>
            <a:r>
              <a:t>(2</a:t>
            </a:r>
            <a:r>
              <a:rPr baseline="31999"/>
              <a:t>e</a:t>
            </a:r>
            <a:r>
              <a:t> éd.). Bruxelles : De Boeck. </a:t>
            </a:r>
          </a:p>
          <a:p>
            <a:pPr marL="386079" indent="-386079" defTabSz="443991">
              <a:spcBef>
                <a:spcPts val="700"/>
              </a:spcBef>
              <a:buClr>
                <a:srgbClr val="000000"/>
              </a:buClr>
              <a:buSzPct val="70000"/>
              <a:buFont typeface="Zapf Dingbats"/>
              <a:buChar char="✤"/>
              <a:defRPr sz="1140">
                <a:solidFill>
                  <a:srgbClr val="212121"/>
                </a:solidFill>
                <a:latin typeface="Palatino"/>
                <a:ea typeface="Palatino"/>
                <a:cs typeface="Palatino"/>
                <a:sym typeface="Palatino"/>
              </a:defRPr>
            </a:pPr>
            <a:r>
              <a:rPr>
                <a:uFill>
                  <a:solidFill>
                    <a:srgbClr val="000009"/>
                  </a:solidFill>
                </a:uFill>
              </a:rPr>
              <a:t>Vanhulle, S. (1999). « Concevoir des communautés de lecteurs : la gestion de la classe dans une didactique interactionniste » </a:t>
            </a:r>
            <a:r>
              <a:rPr i="1">
                <a:uFill>
                  <a:solidFill>
                    <a:srgbClr val="000009"/>
                  </a:solidFill>
                </a:uFill>
              </a:rPr>
              <a:t>Revue des sciences de l’éducation</a:t>
            </a:r>
            <a:r>
              <a:rPr>
                <a:uFill>
                  <a:solidFill>
                    <a:srgbClr val="000009"/>
                  </a:solidFill>
                </a:uFill>
              </a:rPr>
              <a:t>, </a:t>
            </a:r>
            <a:r>
              <a:rPr i="1">
                <a:uFill>
                  <a:solidFill>
                    <a:srgbClr val="000009"/>
                  </a:solidFill>
                </a:uFill>
              </a:rPr>
              <a:t>25</a:t>
            </a:r>
            <a:r>
              <a:rPr>
                <a:uFill>
                  <a:solidFill>
                    <a:srgbClr val="000009"/>
                  </a:solidFill>
                </a:uFill>
              </a:rPr>
              <a:t>(3), 651-674.</a:t>
            </a:r>
          </a:p>
        </p:txBody>
      </p: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D’abord, l’analyse de la demande… et de la situation"/>
          <p:cNvSpPr txBox="1">
            <a:spLocks noGrp="1"/>
          </p:cNvSpPr>
          <p:nvPr>
            <p:ph type="title"/>
          </p:nvPr>
        </p:nvSpPr>
        <p:spPr>
          <a:xfrm>
            <a:off x="719727" y="254000"/>
            <a:ext cx="11565346" cy="2438400"/>
          </a:xfrm>
          <a:prstGeom prst="rect">
            <a:avLst/>
          </a:prstGeom>
        </p:spPr>
        <p:txBody>
          <a:bodyPr/>
          <a:lstStyle>
            <a:lvl1pPr>
              <a:defRPr sz="6000"/>
            </a:lvl1pPr>
          </a:lstStyle>
          <a:p>
            <a:r>
              <a:t>D’abord, l’analyse de la demande… et de la situation</a:t>
            </a:r>
          </a:p>
        </p:txBody>
      </p:sp>
      <p:sp>
        <p:nvSpPr>
          <p:cNvPr id="209" name="Réalisation avec eux d’une co-analyse de leurs pratiques au regard de l’objectif du projet (développer l’autorégulation)…"/>
          <p:cNvSpPr txBox="1">
            <a:spLocks noGrp="1"/>
          </p:cNvSpPr>
          <p:nvPr>
            <p:ph type="body" idx="4294967295"/>
          </p:nvPr>
        </p:nvSpPr>
        <p:spPr>
          <a:xfrm>
            <a:off x="1270000" y="2768600"/>
            <a:ext cx="10464800" cy="57150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>
              <a:buBlip>
                <a:blip r:embed="rId3"/>
              </a:buBlip>
              <a:defRPr>
                <a:solidFill>
                  <a:srgbClr val="5A554C"/>
                </a:solidFill>
              </a:defRPr>
            </a:pPr>
            <a:r>
              <a:rPr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Réalisation</a:t>
            </a:r>
            <a:r>
              <a:rPr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avec </a:t>
            </a:r>
            <a:r>
              <a:rPr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eux</a:t>
            </a:r>
            <a:r>
              <a:rPr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d’une</a:t>
            </a:r>
            <a:r>
              <a:rPr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co-</a:t>
            </a:r>
            <a:r>
              <a:rPr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analyse</a:t>
            </a:r>
            <a:r>
              <a:rPr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de </a:t>
            </a:r>
            <a:r>
              <a:rPr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leurs</a:t>
            </a:r>
            <a:r>
              <a:rPr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pratiques</a:t>
            </a:r>
            <a:r>
              <a:rPr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au regard de </a:t>
            </a:r>
            <a:r>
              <a:rPr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l’objectif</a:t>
            </a:r>
            <a:r>
              <a:rPr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du </a:t>
            </a:r>
            <a:r>
              <a:rPr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projet</a:t>
            </a:r>
            <a:r>
              <a:rPr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(</a:t>
            </a:r>
            <a:r>
              <a:rPr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développer</a:t>
            </a:r>
            <a:r>
              <a:rPr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l’autorégulation</a:t>
            </a:r>
            <a:r>
              <a:rPr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)</a:t>
            </a:r>
          </a:p>
          <a:p>
            <a:pPr>
              <a:buBlip>
                <a:blip r:embed="rId3"/>
              </a:buBlip>
              <a:defRPr>
                <a:solidFill>
                  <a:srgbClr val="5A554C"/>
                </a:solidFill>
              </a:defRPr>
            </a:pPr>
            <a:r>
              <a:rPr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Découverte</a:t>
            </a:r>
            <a:r>
              <a:rPr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de </a:t>
            </a:r>
            <a:r>
              <a:rPr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pratiques</a:t>
            </a:r>
            <a:r>
              <a:rPr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susceptibles</a:t>
            </a:r>
            <a:r>
              <a:rPr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de </a:t>
            </a:r>
            <a:r>
              <a:rPr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nuire</a:t>
            </a:r>
            <a:r>
              <a:rPr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au </a:t>
            </a:r>
            <a:r>
              <a:rPr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développement</a:t>
            </a:r>
            <a:r>
              <a:rPr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de </a:t>
            </a:r>
            <a:r>
              <a:rPr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l’autorégulation</a:t>
            </a:r>
            <a:r>
              <a:rPr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et de la motivation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push/>
      </p:transition>
    </mc:Choice>
    <mc:Fallback xmlns="" xmlns:m="http://schemas.openxmlformats.org/officeDocument/2006/math" xmlns:a14="http://schemas.microsoft.com/office/drawing/2010/main">
      <p:transition spd="fast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Image" descr="Image"/>
          <p:cNvPicPr>
            <a:picLocks noGrp="1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1357602" y="497994"/>
            <a:ext cx="10426703" cy="88079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push/>
      </p:transition>
    </mc:Choice>
    <mc:Fallback xmlns="" xmlns:m="http://schemas.openxmlformats.org/officeDocument/2006/math" xmlns:a14="http://schemas.microsoft.com/office/drawing/2010/main">
      <p:transition spd="fast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Analyse de pratiques problématiques"/>
          <p:cNvSpPr txBox="1">
            <a:spLocks noGrp="1"/>
          </p:cNvSpPr>
          <p:nvPr>
            <p:ph type="title"/>
          </p:nvPr>
        </p:nvSpPr>
        <p:spPr>
          <a:xfrm>
            <a:off x="583098" y="-192613"/>
            <a:ext cx="11838604" cy="2438401"/>
          </a:xfrm>
          <a:prstGeom prst="rect">
            <a:avLst/>
          </a:prstGeom>
        </p:spPr>
        <p:txBody>
          <a:bodyPr/>
          <a:lstStyle>
            <a:lvl1pPr>
              <a:defRPr sz="6000"/>
            </a:lvl1pPr>
          </a:lstStyle>
          <a:p>
            <a:r>
              <a:t>Analyse de pratiques problématiques</a:t>
            </a:r>
          </a:p>
        </p:txBody>
      </p:sp>
      <p:sp>
        <p:nvSpPr>
          <p:cNvPr id="216" name="Textes trop simples  -&gt; ne favorise pas l’utilisation de stratégies d’apprentissage…"/>
          <p:cNvSpPr txBox="1">
            <a:spLocks noGrp="1"/>
          </p:cNvSpPr>
          <p:nvPr>
            <p:ph type="body" idx="4294967295"/>
          </p:nvPr>
        </p:nvSpPr>
        <p:spPr>
          <a:xfrm>
            <a:off x="643604" y="1747249"/>
            <a:ext cx="11717592" cy="7546592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393700" indent="-393700" defTabSz="362204">
              <a:spcBef>
                <a:spcPts val="2600"/>
              </a:spcBef>
              <a:buBlip>
                <a:blip r:embed="rId2"/>
              </a:buBlip>
              <a:defRPr sz="2852">
                <a:solidFill>
                  <a:srgbClr val="5A554C"/>
                </a:solidFill>
              </a:defRPr>
            </a:pPr>
            <a:r>
              <a:rPr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Textes</a:t>
            </a:r>
            <a:r>
              <a:rPr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trop simples </a:t>
            </a:r>
            <a:br>
              <a:rPr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-&gt; ne </a:t>
            </a:r>
            <a:r>
              <a:rPr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favorise</a:t>
            </a:r>
            <a:r>
              <a:rPr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pas </a:t>
            </a:r>
            <a:r>
              <a:rPr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l’utilisation</a:t>
            </a:r>
            <a:r>
              <a:rPr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de </a:t>
            </a:r>
            <a:r>
              <a:rPr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stratégies</a:t>
            </a:r>
            <a:r>
              <a:rPr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d’apprentissage</a:t>
            </a:r>
            <a:endParaRPr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393700" indent="-393700" defTabSz="362204">
              <a:spcBef>
                <a:spcPts val="2600"/>
              </a:spcBef>
              <a:buBlip>
                <a:blip r:embed="rId2"/>
              </a:buBlip>
              <a:defRPr sz="2852">
                <a:solidFill>
                  <a:srgbClr val="5A554C"/>
                </a:solidFill>
              </a:defRPr>
            </a:pPr>
            <a:r>
              <a:rPr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Apprentissages</a:t>
            </a:r>
            <a:r>
              <a:rPr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de surface, </a:t>
            </a:r>
            <a:r>
              <a:rPr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donc</a:t>
            </a:r>
            <a:r>
              <a:rPr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pas de </a:t>
            </a:r>
            <a:r>
              <a:rPr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défis</a:t>
            </a:r>
            <a:r>
              <a:rPr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pour les </a:t>
            </a:r>
            <a:r>
              <a:rPr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étudiants</a:t>
            </a:r>
            <a:br>
              <a:rPr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-&gt; </a:t>
            </a:r>
            <a:r>
              <a:rPr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n’encourage</a:t>
            </a:r>
            <a:r>
              <a:rPr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pas le </a:t>
            </a:r>
            <a:r>
              <a:rPr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développement</a:t>
            </a:r>
            <a:r>
              <a:rPr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du sentiment </a:t>
            </a:r>
            <a:r>
              <a:rPr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d’efficacité</a:t>
            </a:r>
            <a:r>
              <a:rPr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personnel (SEP)</a:t>
            </a:r>
          </a:p>
          <a:p>
            <a:pPr marL="393700" indent="-393700" defTabSz="362204">
              <a:spcBef>
                <a:spcPts val="2600"/>
              </a:spcBef>
              <a:buBlip>
                <a:blip r:embed="rId2"/>
              </a:buBlip>
              <a:defRPr sz="2852">
                <a:solidFill>
                  <a:srgbClr val="5A554C"/>
                </a:solidFill>
              </a:defRPr>
            </a:pPr>
            <a:r>
              <a:rPr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Enseignement</a:t>
            </a:r>
            <a:r>
              <a:rPr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intégral</a:t>
            </a:r>
            <a:r>
              <a:rPr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du </a:t>
            </a:r>
            <a:r>
              <a:rPr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contenu</a:t>
            </a:r>
            <a:r>
              <a:rPr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des lectures </a:t>
            </a:r>
            <a:r>
              <a:rPr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en</a:t>
            </a:r>
            <a:r>
              <a:rPr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classe</a:t>
            </a:r>
            <a:r>
              <a:rPr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br>
              <a:rPr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-&gt; </a:t>
            </a:r>
            <a:r>
              <a:rPr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diminue</a:t>
            </a:r>
            <a:r>
              <a:rPr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la perception </a:t>
            </a:r>
            <a:r>
              <a:rPr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d’utilité</a:t>
            </a:r>
            <a:r>
              <a:rPr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de la lecture chez les </a:t>
            </a:r>
            <a:r>
              <a:rPr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étudiants</a:t>
            </a:r>
            <a:r>
              <a:rPr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et de </a:t>
            </a:r>
            <a:r>
              <a:rPr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l’autonomie</a:t>
            </a:r>
            <a:endParaRPr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393700" indent="-393700" defTabSz="362204">
              <a:spcBef>
                <a:spcPts val="2600"/>
              </a:spcBef>
              <a:buBlip>
                <a:blip r:embed="rId2"/>
              </a:buBlip>
              <a:defRPr sz="2852">
                <a:solidFill>
                  <a:srgbClr val="5A554C"/>
                </a:solidFill>
              </a:defRPr>
            </a:pPr>
            <a:r>
              <a:rPr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Pas </a:t>
            </a:r>
            <a:r>
              <a:rPr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ou</a:t>
            </a:r>
            <a:r>
              <a:rPr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peu</a:t>
            </a:r>
            <a:r>
              <a:rPr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de retour sur le </a:t>
            </a:r>
            <a:r>
              <a:rPr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processus</a:t>
            </a:r>
            <a:r>
              <a:rPr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de lecture</a:t>
            </a:r>
            <a:br>
              <a:rPr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-&gt; pas de place </a:t>
            </a:r>
            <a:r>
              <a:rPr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à</a:t>
            </a:r>
            <a:r>
              <a:rPr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la </a:t>
            </a:r>
            <a:r>
              <a:rPr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métacognition</a:t>
            </a:r>
            <a:endParaRPr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393700" indent="-393700" defTabSz="362204">
              <a:spcBef>
                <a:spcPts val="2600"/>
              </a:spcBef>
              <a:buBlip>
                <a:blip r:embed="rId2"/>
              </a:buBlip>
              <a:defRPr sz="2852">
                <a:solidFill>
                  <a:srgbClr val="5A554C"/>
                </a:solidFill>
              </a:defRPr>
            </a:pPr>
            <a:r>
              <a:rPr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Pas </a:t>
            </a:r>
            <a:r>
              <a:rPr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d’encadrement</a:t>
            </a:r>
            <a:r>
              <a:rPr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avant</a:t>
            </a:r>
            <a:r>
              <a:rPr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ou</a:t>
            </a:r>
            <a:r>
              <a:rPr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pendant - </a:t>
            </a:r>
            <a:r>
              <a:rPr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bref</a:t>
            </a:r>
            <a:r>
              <a:rPr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pas de </a:t>
            </a:r>
            <a:r>
              <a:rPr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soutien</a:t>
            </a:r>
            <a:r>
              <a:rPr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à</a:t>
            </a:r>
            <a:r>
              <a:rPr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l’apprentissage</a:t>
            </a:r>
            <a:br>
              <a:rPr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-&gt; </a:t>
            </a:r>
            <a:r>
              <a:rPr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renforce</a:t>
            </a:r>
            <a:r>
              <a:rPr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un </a:t>
            </a:r>
            <a:r>
              <a:rPr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faible</a:t>
            </a:r>
            <a:r>
              <a:rPr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SEP chez les </a:t>
            </a:r>
            <a:r>
              <a:rPr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étudiants</a:t>
            </a:r>
            <a:r>
              <a:rPr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faibles</a:t>
            </a:r>
            <a:endParaRPr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393700" indent="-393700" defTabSz="362204">
              <a:spcBef>
                <a:spcPts val="2600"/>
              </a:spcBef>
              <a:buBlip>
                <a:blip r:embed="rId2"/>
              </a:buBlip>
              <a:defRPr sz="2852">
                <a:solidFill>
                  <a:srgbClr val="5A554C"/>
                </a:solidFill>
              </a:defRPr>
            </a:pPr>
            <a:r>
              <a:rPr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Pas de latitude </a:t>
            </a:r>
            <a:r>
              <a:rPr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donnée</a:t>
            </a:r>
            <a:r>
              <a:rPr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aux </a:t>
            </a:r>
            <a:r>
              <a:rPr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étudiants</a:t>
            </a:r>
            <a:r>
              <a:rPr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(</a:t>
            </a:r>
            <a:r>
              <a:rPr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stratégies</a:t>
            </a:r>
            <a:r>
              <a:rPr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</a:t>
            </a:r>
            <a:r>
              <a:rPr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textes</a:t>
            </a:r>
            <a:r>
              <a:rPr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et </a:t>
            </a:r>
            <a:r>
              <a:rPr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calendrier</a:t>
            </a:r>
            <a:r>
              <a:rPr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imposés</a:t>
            </a:r>
            <a:r>
              <a:rPr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) </a:t>
            </a:r>
            <a:br>
              <a:rPr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-&gt; pas de </a:t>
            </a:r>
            <a:r>
              <a:rPr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contrôlabilité</a:t>
            </a:r>
            <a:r>
              <a:rPr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pour </a:t>
            </a:r>
            <a:r>
              <a:rPr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l’étudiant</a:t>
            </a:r>
            <a:r>
              <a:rPr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et </a:t>
            </a:r>
            <a:r>
              <a:rPr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peu</a:t>
            </a:r>
            <a:r>
              <a:rPr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d’options</a:t>
            </a:r>
            <a:r>
              <a:rPr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quant </a:t>
            </a:r>
            <a:r>
              <a:rPr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à</a:t>
            </a:r>
            <a:r>
              <a:rPr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l’intérêt</a:t>
            </a:r>
            <a:r>
              <a:rPr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et </a:t>
            </a:r>
            <a:r>
              <a:rPr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l’autonomie</a:t>
            </a:r>
            <a:endParaRPr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push/>
      </p:transition>
    </mc:Choice>
    <mc:Fallback xmlns="" xmlns:m="http://schemas.openxmlformats.org/officeDocument/2006/math" xmlns:a14="http://schemas.microsoft.com/office/drawing/2010/main">
      <p:transition spd="fast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Image" descr="Image"/>
          <p:cNvPicPr>
            <a:picLocks noGrp="1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1357602" y="497994"/>
            <a:ext cx="10426703" cy="88079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push/>
      </p:transition>
    </mc:Choice>
    <mc:Fallback xmlns="" xmlns:m="http://schemas.openxmlformats.org/officeDocument/2006/math" xmlns:a14="http://schemas.microsoft.com/office/drawing/2010/main">
      <p:transition spd="fast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image6.png" descr="image6.png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 l="1489" r="1489"/>
          <a:stretch>
            <a:fillRect/>
          </a:stretch>
        </p:blipFill>
        <p:spPr>
          <a:xfrm>
            <a:off x="2776245" y="0"/>
            <a:ext cx="7452309" cy="9753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push/>
      </p:transition>
    </mc:Choice>
    <mc:Fallback xmlns="" xmlns:m="http://schemas.openxmlformats.org/officeDocument/2006/math" xmlns:a14="http://schemas.microsoft.com/office/drawing/2010/main">
      <p:transition spd="fast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image6.png" descr="image6.png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 l="17793" t="29056" r="17793" b="4552"/>
          <a:stretch>
            <a:fillRect/>
          </a:stretch>
        </p:blipFill>
        <p:spPr>
          <a:xfrm>
            <a:off x="2776245" y="0"/>
            <a:ext cx="7452309" cy="9753600"/>
          </a:xfrm>
          <a:prstGeom prst="rect">
            <a:avLst/>
          </a:prstGeom>
        </p:spPr>
      </p:pic>
      <p:sp>
        <p:nvSpPr>
          <p:cNvPr id="139" name="Cercle"/>
          <p:cNvSpPr/>
          <p:nvPr/>
        </p:nvSpPr>
        <p:spPr>
          <a:xfrm>
            <a:off x="3210723" y="6008000"/>
            <a:ext cx="1478385" cy="1478385"/>
          </a:xfrm>
          <a:prstGeom prst="ellipse">
            <a:avLst/>
          </a:prstGeom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600"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push/>
      </p:transition>
    </mc:Choice>
    <mc:Fallback xmlns="" xmlns:m="http://schemas.openxmlformats.org/officeDocument/2006/math" xmlns:a14="http://schemas.microsoft.com/office/drawing/2010/main">
      <p:transition spd="fast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image6.png" descr="image6.png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 l="1489" r="1489"/>
          <a:stretch>
            <a:fillRect/>
          </a:stretch>
        </p:blipFill>
        <p:spPr>
          <a:xfrm>
            <a:off x="2776245" y="0"/>
            <a:ext cx="7452309" cy="9753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push/>
      </p:transition>
    </mc:Choice>
    <mc:Fallback xmlns="" xmlns:m="http://schemas.openxmlformats.org/officeDocument/2006/math" xmlns:a14="http://schemas.microsoft.com/office/drawing/2010/main">
      <p:transition spd="fast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Éléments favorisant le développement  de l’apprentissage autorégulé  (Sannier-Bérusseau et Buysse, 2015)"/>
          <p:cNvSpPr txBox="1">
            <a:spLocks noGrp="1"/>
          </p:cNvSpPr>
          <p:nvPr>
            <p:ph type="title"/>
          </p:nvPr>
        </p:nvSpPr>
        <p:spPr>
          <a:xfrm>
            <a:off x="382425" y="625008"/>
            <a:ext cx="12239950" cy="1696384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420624">
              <a:defRPr sz="4320"/>
            </a:pPr>
            <a:r>
              <a:t>Éléments favorisant le développement </a:t>
            </a:r>
            <a:br/>
            <a:r>
              <a:t>de l’apprentissage autorégulé </a:t>
            </a:r>
            <a:br/>
            <a:r>
              <a:rPr sz="2880"/>
              <a:t>(</a:t>
            </a:r>
            <a:r>
              <a:rPr sz="2880">
                <a:uFill>
                  <a:solidFill>
                    <a:srgbClr val="000009"/>
                  </a:solidFill>
                </a:uFill>
              </a:rPr>
              <a:t>Sannier-Bérusseau et Buysse, 2015)</a:t>
            </a:r>
          </a:p>
        </p:txBody>
      </p:sp>
      <p:sp>
        <p:nvSpPr>
          <p:cNvPr id="144" name="Faire en sorte que les étudiants aient besoin d’utiliser des stratégies d’apprentissage…"/>
          <p:cNvSpPr txBox="1">
            <a:spLocks noGrp="1"/>
          </p:cNvSpPr>
          <p:nvPr>
            <p:ph type="body" idx="1"/>
          </p:nvPr>
        </p:nvSpPr>
        <p:spPr>
          <a:xfrm>
            <a:off x="482496" y="2554705"/>
            <a:ext cx="12039808" cy="691623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812800" indent="-812800">
              <a:buClr>
                <a:schemeClr val="accent1"/>
              </a:buClr>
              <a:buSzPct val="100000"/>
              <a:buAutoNum type="arabicPeriod"/>
              <a:defRPr sz="3400">
                <a:solidFill>
                  <a:srgbClr val="000000"/>
                </a:solidFill>
              </a:defRPr>
            </a:pPr>
            <a:r>
              <a:rPr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Faire </a:t>
            </a:r>
            <a:r>
              <a:rPr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en</a:t>
            </a:r>
            <a:r>
              <a:rPr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sorte</a:t>
            </a:r>
            <a:r>
              <a:rPr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que les </a:t>
            </a:r>
            <a:r>
              <a:rPr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étudiants</a:t>
            </a:r>
            <a:r>
              <a:rPr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aient</a:t>
            </a:r>
            <a:r>
              <a:rPr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besoin</a:t>
            </a:r>
            <a:r>
              <a:rPr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d’utiliser</a:t>
            </a:r>
            <a:r>
              <a:rPr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des </a:t>
            </a:r>
            <a:r>
              <a:rPr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stratégies</a:t>
            </a:r>
            <a:r>
              <a:rPr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d’apprentissage</a:t>
            </a:r>
            <a:endParaRPr b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812800" indent="-812800">
              <a:buClr>
                <a:schemeClr val="accent1"/>
              </a:buClr>
              <a:buSzPct val="100000"/>
              <a:buAutoNum type="arabicPeriod"/>
              <a:defRPr sz="3400">
                <a:solidFill>
                  <a:srgbClr val="000000"/>
                </a:solidFill>
              </a:defRPr>
            </a:pPr>
            <a:r>
              <a:rPr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Créer</a:t>
            </a:r>
            <a:r>
              <a:rPr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un </a:t>
            </a:r>
            <a:r>
              <a:rPr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espace</a:t>
            </a:r>
            <a:r>
              <a:rPr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pour </a:t>
            </a:r>
            <a:r>
              <a:rPr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réaliser</a:t>
            </a:r>
            <a:r>
              <a:rPr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une</a:t>
            </a:r>
            <a:r>
              <a:rPr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réflexion</a:t>
            </a:r>
            <a:r>
              <a:rPr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structurante</a:t>
            </a:r>
            <a:r>
              <a:rPr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sur </a:t>
            </a:r>
            <a:r>
              <a:rPr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l’apprentissage</a:t>
            </a:r>
            <a:r>
              <a:rPr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(</a:t>
            </a:r>
            <a:r>
              <a:rPr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métacognition</a:t>
            </a:r>
            <a:r>
              <a:rPr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)</a:t>
            </a:r>
          </a:p>
          <a:p>
            <a:pPr marL="812800" indent="-812800">
              <a:buClr>
                <a:schemeClr val="accent1"/>
              </a:buClr>
              <a:buSzPct val="100000"/>
              <a:buAutoNum type="arabicPeriod"/>
              <a:defRPr sz="3400">
                <a:solidFill>
                  <a:srgbClr val="000000"/>
                </a:solidFill>
              </a:defRPr>
            </a:pPr>
            <a:r>
              <a:rPr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Préserver</a:t>
            </a:r>
            <a:r>
              <a:rPr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la motivation affective et </a:t>
            </a:r>
            <a:r>
              <a:rPr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scolaire</a:t>
            </a:r>
            <a:r>
              <a:rPr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</a:t>
            </a:r>
            <a:r>
              <a:rPr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notamment</a:t>
            </a:r>
            <a:r>
              <a:rPr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par des </a:t>
            </a:r>
            <a:r>
              <a:rPr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rétroactions</a:t>
            </a:r>
            <a:r>
              <a:rPr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formatives </a:t>
            </a:r>
            <a:r>
              <a:rPr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fréquentes</a:t>
            </a:r>
            <a:endParaRPr b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812800" indent="-812800">
              <a:buClr>
                <a:schemeClr val="accent1"/>
              </a:buClr>
              <a:buSzPct val="100000"/>
              <a:buAutoNum type="arabicPeriod"/>
              <a:defRPr sz="3400">
                <a:solidFill>
                  <a:srgbClr val="000000"/>
                </a:solidFill>
              </a:defRPr>
            </a:pPr>
            <a:r>
              <a:rPr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Créer</a:t>
            </a:r>
            <a:r>
              <a:rPr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un </a:t>
            </a:r>
            <a:r>
              <a:rPr lang="fr-CA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espace</a:t>
            </a:r>
            <a:r>
              <a:rPr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où</a:t>
            </a:r>
            <a:r>
              <a:rPr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les </a:t>
            </a:r>
            <a:r>
              <a:rPr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étudiants</a:t>
            </a:r>
            <a:r>
              <a:rPr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peuvent</a:t>
            </a:r>
            <a:r>
              <a:rPr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être</a:t>
            </a:r>
            <a:r>
              <a:rPr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autonomes</a:t>
            </a:r>
            <a:r>
              <a:rPr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et </a:t>
            </a:r>
            <a:r>
              <a:rPr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leur</a:t>
            </a:r>
            <a:r>
              <a:rPr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donner les </a:t>
            </a:r>
            <a:r>
              <a:rPr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moyens</a:t>
            </a:r>
            <a:r>
              <a:rPr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de </a:t>
            </a:r>
            <a:r>
              <a:rPr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l’être</a:t>
            </a:r>
            <a:endParaRPr b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812800" indent="-812800">
              <a:buClr>
                <a:schemeClr val="accent1"/>
              </a:buClr>
              <a:buSzPct val="100000"/>
              <a:buAutoNum type="arabicPeriod"/>
              <a:defRPr sz="3400">
                <a:solidFill>
                  <a:srgbClr val="000000"/>
                </a:solidFill>
              </a:defRPr>
            </a:pPr>
            <a:r>
              <a:rPr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Donner aux </a:t>
            </a:r>
            <a:r>
              <a:rPr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étudiants</a:t>
            </a:r>
            <a:r>
              <a:rPr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l’occasion</a:t>
            </a:r>
            <a:r>
              <a:rPr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d’être </a:t>
            </a:r>
            <a:r>
              <a:rPr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actifs</a:t>
            </a:r>
            <a:r>
              <a:rPr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push/>
      </p:transition>
    </mc:Choice>
    <mc:Fallback xmlns="" xmlns:m="http://schemas.openxmlformats.org/officeDocument/2006/math" xmlns:a14="http://schemas.microsoft.com/office/drawing/2010/main">
      <p:transition spd="fast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L’intérêt des cercles de lecture"/>
          <p:cNvSpPr txBox="1">
            <a:spLocks noGrp="1"/>
          </p:cNvSpPr>
          <p:nvPr>
            <p:ph type="title"/>
          </p:nvPr>
        </p:nvSpPr>
        <p:spPr>
          <a:xfrm>
            <a:off x="621522" y="254000"/>
            <a:ext cx="11761756" cy="1677956"/>
          </a:xfrm>
          <a:prstGeom prst="rect">
            <a:avLst/>
          </a:prstGeom>
        </p:spPr>
        <p:txBody>
          <a:bodyPr/>
          <a:lstStyle>
            <a:lvl1pPr defTabSz="572516">
              <a:defRPr sz="7840"/>
            </a:lvl1pPr>
          </a:lstStyle>
          <a:p>
            <a:r>
              <a:t>L’intérêt des cercles de lecture</a:t>
            </a:r>
          </a:p>
        </p:txBody>
      </p:sp>
      <p:sp>
        <p:nvSpPr>
          <p:cNvPr id="147" name="Les cercles de lecture favorisent le développement de l’autorégulation en lecture  -&gt; Hébert, Guay et Lafontaine (2015) ; Sauvaire (2015) ; Burdet et Guillemin (2013) ; Larochelle (2012) ; Daniels et Turgeons (2005) ; Vanhulle (1999)…"/>
          <p:cNvSpPr txBox="1">
            <a:spLocks noGrp="1"/>
          </p:cNvSpPr>
          <p:nvPr>
            <p:ph type="body" idx="1"/>
          </p:nvPr>
        </p:nvSpPr>
        <p:spPr>
          <a:xfrm>
            <a:off x="699121" y="2768600"/>
            <a:ext cx="11606558" cy="571500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571500" indent="-571500" defTabSz="525779">
              <a:lnSpc>
                <a:spcPct val="120000"/>
              </a:lnSpc>
              <a:spcBef>
                <a:spcPts val="3700"/>
              </a:spcBef>
              <a:buBlip>
                <a:blip r:embed="rId2"/>
              </a:buBlip>
              <a:defRPr sz="4140">
                <a:solidFill>
                  <a:srgbClr val="000000"/>
                </a:solidFill>
              </a:defRPr>
            </a:pPr>
            <a:r>
              <a:rPr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Les </a:t>
            </a:r>
            <a:r>
              <a:rPr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cercles</a:t>
            </a:r>
            <a:r>
              <a:rPr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de lecture </a:t>
            </a:r>
            <a:r>
              <a:rPr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favorisent</a:t>
            </a:r>
            <a:r>
              <a:rPr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le </a:t>
            </a:r>
            <a:r>
              <a:rPr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développement</a:t>
            </a:r>
            <a:r>
              <a:rPr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de </a:t>
            </a:r>
            <a:r>
              <a:rPr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l’autorégulation</a:t>
            </a:r>
            <a:r>
              <a:rPr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en</a:t>
            </a:r>
            <a:r>
              <a:rPr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lecture </a:t>
            </a:r>
            <a:br>
              <a:rPr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-&gt; </a:t>
            </a:r>
            <a:r>
              <a:rPr sz="27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Hébert, </a:t>
            </a:r>
            <a:r>
              <a:rPr sz="27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Guay</a:t>
            </a:r>
            <a:r>
              <a:rPr sz="27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et Lafontaine (2015) ; </a:t>
            </a:r>
            <a:r>
              <a:rPr sz="27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Sauvaire</a:t>
            </a:r>
            <a:r>
              <a:rPr sz="27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(2015) ; </a:t>
            </a:r>
            <a:r>
              <a:rPr sz="27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Burdet</a:t>
            </a:r>
            <a:r>
              <a:rPr sz="27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et Guillemin (2013) ; Larochelle (2012) ; Daniels et </a:t>
            </a:r>
            <a:r>
              <a:rPr sz="2700" b="1" dirty="0" err="1">
                <a:uFill>
                  <a:solidFill>
                    <a:srgbClr val="000009"/>
                  </a:solidFill>
                </a:u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Turgeons</a:t>
            </a:r>
            <a:r>
              <a:rPr sz="2700" b="1" cap="all" dirty="0">
                <a:uFill>
                  <a:solidFill>
                    <a:srgbClr val="000009"/>
                  </a:solidFill>
                </a:u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(</a:t>
            </a:r>
            <a:r>
              <a:rPr sz="27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2005) ; </a:t>
            </a:r>
            <a:r>
              <a:rPr sz="27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Vanhulle</a:t>
            </a:r>
            <a:r>
              <a:rPr sz="27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(1999)</a:t>
            </a:r>
          </a:p>
          <a:p>
            <a:pPr marL="571500" indent="-571500" defTabSz="525779">
              <a:lnSpc>
                <a:spcPct val="120000"/>
              </a:lnSpc>
              <a:spcBef>
                <a:spcPts val="3700"/>
              </a:spcBef>
              <a:buBlip>
                <a:blip r:embed="rId2"/>
              </a:buBlip>
              <a:defRPr sz="4140">
                <a:solidFill>
                  <a:srgbClr val="000000"/>
                </a:solidFill>
              </a:defRPr>
            </a:pPr>
            <a:r>
              <a:rPr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Les </a:t>
            </a:r>
            <a:r>
              <a:rPr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cercles</a:t>
            </a:r>
            <a:r>
              <a:rPr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de lecture </a:t>
            </a:r>
            <a:r>
              <a:rPr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sont</a:t>
            </a:r>
            <a:r>
              <a:rPr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une</a:t>
            </a:r>
            <a:r>
              <a:rPr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activité</a:t>
            </a:r>
            <a:r>
              <a:rPr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dont</a:t>
            </a:r>
            <a:r>
              <a:rPr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la structure </a:t>
            </a:r>
            <a:r>
              <a:rPr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permet</a:t>
            </a:r>
            <a:r>
              <a:rPr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de </a:t>
            </a:r>
            <a:r>
              <a:rPr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mettre</a:t>
            </a:r>
            <a:r>
              <a:rPr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en</a:t>
            </a:r>
            <a:r>
              <a:rPr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place les </a:t>
            </a:r>
            <a:r>
              <a:rPr b="1" u="sng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cinq </a:t>
            </a:r>
            <a:r>
              <a:rPr b="1" u="sng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éléments</a:t>
            </a:r>
            <a:r>
              <a:rPr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favorisant</a:t>
            </a:r>
            <a:r>
              <a:rPr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le </a:t>
            </a:r>
            <a:r>
              <a:rPr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développement</a:t>
            </a:r>
            <a:r>
              <a:rPr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de </a:t>
            </a:r>
            <a:r>
              <a:rPr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l’apprentissage</a:t>
            </a:r>
            <a:r>
              <a:rPr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autorégulé</a:t>
            </a:r>
            <a:endParaRPr b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push/>
      </p:transition>
    </mc:Choice>
    <mc:Fallback xmlns="" xmlns:m="http://schemas.openxmlformats.org/officeDocument/2006/math" xmlns:a14="http://schemas.microsoft.com/office/drawing/2010/main">
      <p:transition spd="fast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Éléments favorisant le développement  de l’apprentissage autorégulé  (Sannier-Bérusseau et Buysse, 2015)"/>
          <p:cNvSpPr txBox="1">
            <a:spLocks noGrp="1"/>
          </p:cNvSpPr>
          <p:nvPr>
            <p:ph type="title"/>
          </p:nvPr>
        </p:nvSpPr>
        <p:spPr>
          <a:xfrm>
            <a:off x="382425" y="625008"/>
            <a:ext cx="12239950" cy="1696384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420624">
              <a:defRPr sz="4320"/>
            </a:pPr>
            <a:r>
              <a:t>Éléments favorisant le développement </a:t>
            </a:r>
            <a:br/>
            <a:r>
              <a:t>de l’apprentissage autorégulé </a:t>
            </a:r>
            <a:br/>
            <a:r>
              <a:rPr sz="2880"/>
              <a:t>(</a:t>
            </a:r>
            <a:r>
              <a:rPr sz="2880">
                <a:uFill>
                  <a:solidFill>
                    <a:srgbClr val="000009"/>
                  </a:solidFill>
                </a:uFill>
              </a:rPr>
              <a:t>Sannier-Bérusseau et Buysse, 2015)</a:t>
            </a:r>
          </a:p>
        </p:txBody>
      </p:sp>
      <p:sp>
        <p:nvSpPr>
          <p:cNvPr id="144" name="Faire en sorte que les étudiants aient besoin d’utiliser des stratégies d’apprentissage…"/>
          <p:cNvSpPr txBox="1">
            <a:spLocks noGrp="1"/>
          </p:cNvSpPr>
          <p:nvPr>
            <p:ph type="body" idx="1"/>
          </p:nvPr>
        </p:nvSpPr>
        <p:spPr>
          <a:xfrm>
            <a:off x="482496" y="2554705"/>
            <a:ext cx="12039808" cy="691623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812800" indent="-812800">
              <a:buClr>
                <a:schemeClr val="accent1"/>
              </a:buClr>
              <a:buSzPct val="100000"/>
              <a:buAutoNum type="arabicPeriod"/>
              <a:defRPr sz="3400">
                <a:solidFill>
                  <a:srgbClr val="000000"/>
                </a:solidFill>
              </a:defRPr>
            </a:pPr>
            <a:r>
              <a:rPr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Faire </a:t>
            </a:r>
            <a:r>
              <a:rPr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en</a:t>
            </a:r>
            <a:r>
              <a:rPr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sorte</a:t>
            </a:r>
            <a:r>
              <a:rPr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que les </a:t>
            </a:r>
            <a:r>
              <a:rPr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étudiants</a:t>
            </a:r>
            <a:r>
              <a:rPr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aient</a:t>
            </a:r>
            <a:r>
              <a:rPr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besoin</a:t>
            </a:r>
            <a:r>
              <a:rPr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d’utiliser</a:t>
            </a:r>
            <a:r>
              <a:rPr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des </a:t>
            </a:r>
            <a:r>
              <a:rPr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stratégies</a:t>
            </a:r>
            <a:r>
              <a:rPr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d’apprentissage</a:t>
            </a:r>
            <a:endParaRPr b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812800" indent="-812800">
              <a:buClr>
                <a:schemeClr val="accent1"/>
              </a:buClr>
              <a:buSzPct val="100000"/>
              <a:buAutoNum type="arabicPeriod"/>
              <a:defRPr sz="3400">
                <a:solidFill>
                  <a:srgbClr val="000000"/>
                </a:solidFill>
              </a:defRPr>
            </a:pPr>
            <a:r>
              <a:rPr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Créer</a:t>
            </a:r>
            <a:r>
              <a:rPr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un </a:t>
            </a:r>
            <a:r>
              <a:rPr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espace</a:t>
            </a:r>
            <a:r>
              <a:rPr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pour </a:t>
            </a:r>
            <a:r>
              <a:rPr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réaliser</a:t>
            </a:r>
            <a:r>
              <a:rPr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une</a:t>
            </a:r>
            <a:r>
              <a:rPr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réflexion</a:t>
            </a:r>
            <a:r>
              <a:rPr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structurante</a:t>
            </a:r>
            <a:r>
              <a:rPr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sur </a:t>
            </a:r>
            <a:r>
              <a:rPr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l’apprentissage</a:t>
            </a:r>
            <a:r>
              <a:rPr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(</a:t>
            </a:r>
            <a:r>
              <a:rPr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métacognition</a:t>
            </a:r>
            <a:r>
              <a:rPr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)</a:t>
            </a:r>
          </a:p>
          <a:p>
            <a:pPr marL="812800" indent="-812800">
              <a:buClr>
                <a:schemeClr val="accent1"/>
              </a:buClr>
              <a:buSzPct val="100000"/>
              <a:buAutoNum type="arabicPeriod"/>
              <a:defRPr sz="3400">
                <a:solidFill>
                  <a:srgbClr val="000000"/>
                </a:solidFill>
              </a:defRPr>
            </a:pPr>
            <a:r>
              <a:rPr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Préserver</a:t>
            </a:r>
            <a:r>
              <a:rPr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la motivation affective et </a:t>
            </a:r>
            <a:r>
              <a:rPr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scolaire</a:t>
            </a:r>
            <a:r>
              <a:rPr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</a:t>
            </a:r>
            <a:r>
              <a:rPr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notamment</a:t>
            </a:r>
            <a:r>
              <a:rPr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par des </a:t>
            </a:r>
            <a:r>
              <a:rPr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rétroactions</a:t>
            </a:r>
            <a:r>
              <a:rPr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formatives </a:t>
            </a:r>
            <a:r>
              <a:rPr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fréquentes</a:t>
            </a:r>
            <a:endParaRPr b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812800" indent="-812800">
              <a:buClr>
                <a:schemeClr val="accent1"/>
              </a:buClr>
              <a:buSzPct val="100000"/>
              <a:buAutoNum type="arabicPeriod"/>
              <a:defRPr sz="3400">
                <a:solidFill>
                  <a:srgbClr val="000000"/>
                </a:solidFill>
              </a:defRPr>
            </a:pPr>
            <a:r>
              <a:rPr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Créer</a:t>
            </a:r>
            <a:r>
              <a:rPr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un </a:t>
            </a:r>
            <a:r>
              <a:rPr lang="fr-CA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espace</a:t>
            </a:r>
            <a:r>
              <a:rPr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où</a:t>
            </a:r>
            <a:r>
              <a:rPr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les </a:t>
            </a:r>
            <a:r>
              <a:rPr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étudiants</a:t>
            </a:r>
            <a:r>
              <a:rPr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peuvent</a:t>
            </a:r>
            <a:r>
              <a:rPr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être</a:t>
            </a:r>
            <a:r>
              <a:rPr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autonomes</a:t>
            </a:r>
            <a:r>
              <a:rPr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et </a:t>
            </a:r>
            <a:r>
              <a:rPr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leur</a:t>
            </a:r>
            <a:r>
              <a:rPr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donner les </a:t>
            </a:r>
            <a:r>
              <a:rPr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moyens</a:t>
            </a:r>
            <a:r>
              <a:rPr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de </a:t>
            </a:r>
            <a:r>
              <a:rPr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l’être</a:t>
            </a:r>
            <a:endParaRPr b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812800" indent="-812800">
              <a:buClr>
                <a:schemeClr val="accent1"/>
              </a:buClr>
              <a:buSzPct val="100000"/>
              <a:buAutoNum type="arabicPeriod"/>
              <a:defRPr sz="3400">
                <a:solidFill>
                  <a:srgbClr val="000000"/>
                </a:solidFill>
              </a:defRPr>
            </a:pPr>
            <a:r>
              <a:rPr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Donner aux </a:t>
            </a:r>
            <a:r>
              <a:rPr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étudiants</a:t>
            </a:r>
            <a:r>
              <a:rPr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l’occasion</a:t>
            </a:r>
            <a:r>
              <a:rPr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d’être </a:t>
            </a:r>
            <a:r>
              <a:rPr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actifs</a:t>
            </a:r>
            <a:r>
              <a:rPr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94214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push/>
      </p:transition>
    </mc:Choice>
    <mc:Fallback xmlns="" xmlns:m="http://schemas.openxmlformats.org/officeDocument/2006/math" xmlns:a14="http://schemas.microsoft.com/office/drawing/2010/main">
      <p:transition spd="fast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Capture d’écran 2016-01-16 à 10.16.23.png" descr="Capture d’écran 2016-01-16 à 10.16.23.png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/>
          <a:stretch>
            <a:fillRect/>
          </a:stretch>
        </p:blipFill>
        <p:spPr>
          <a:xfrm>
            <a:off x="6178108" y="2337913"/>
            <a:ext cx="6668208" cy="6183667"/>
          </a:xfrm>
          <a:prstGeom prst="rect">
            <a:avLst/>
          </a:prstGeom>
          <a:ln w="25400">
            <a:solidFill>
              <a:srgbClr val="F3F7F5"/>
            </a:solidFill>
            <a:miter lim="400000"/>
          </a:ln>
          <a:effectLst>
            <a:outerShdw blurRad="50800" dist="25400" dir="3600000" rotWithShape="0">
              <a:srgbClr val="000000">
                <a:alpha val="70000"/>
              </a:srgbClr>
            </a:outerShdw>
          </a:effectLst>
        </p:spPr>
      </p:pic>
      <p:sp>
        <p:nvSpPr>
          <p:cNvPr id="153" name="Présentation de la recherche"/>
          <p:cNvSpPr txBox="1">
            <a:spLocks noGrp="1"/>
          </p:cNvSpPr>
          <p:nvPr>
            <p:ph type="title"/>
          </p:nvPr>
        </p:nvSpPr>
        <p:spPr>
          <a:xfrm>
            <a:off x="1270000" y="-24675"/>
            <a:ext cx="10464800" cy="2438401"/>
          </a:xfrm>
          <a:prstGeom prst="rect">
            <a:avLst/>
          </a:prstGeom>
        </p:spPr>
        <p:txBody>
          <a:bodyPr/>
          <a:lstStyle>
            <a:lvl1pPr>
              <a:defRPr sz="7100"/>
            </a:lvl1pPr>
          </a:lstStyle>
          <a:p>
            <a:r>
              <a:t>Présentation de la recherche</a:t>
            </a:r>
          </a:p>
        </p:txBody>
      </p:sp>
      <p:sp>
        <p:nvSpPr>
          <p:cNvPr id="154" name="Problème : développement des compétences en littératie au collégial…"/>
          <p:cNvSpPr txBox="1">
            <a:spLocks noGrp="1"/>
          </p:cNvSpPr>
          <p:nvPr>
            <p:ph type="body" sz="half" idx="1"/>
          </p:nvPr>
        </p:nvSpPr>
        <p:spPr>
          <a:xfrm>
            <a:off x="412205" y="2375936"/>
            <a:ext cx="5461001" cy="6583152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386715" indent="-386715" defTabSz="508254">
              <a:spcBef>
                <a:spcPts val="3300"/>
              </a:spcBef>
              <a:buBlip>
                <a:blip r:embed="rId3"/>
              </a:buBlip>
              <a:defRPr sz="3132">
                <a:solidFill>
                  <a:srgbClr val="000000"/>
                </a:solidFill>
              </a:defRPr>
            </a:pPr>
            <a:r>
              <a:rPr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Problème</a:t>
            </a:r>
            <a:r>
              <a:rPr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: </a:t>
            </a:r>
            <a:r>
              <a:rPr sz="261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développement</a:t>
            </a:r>
            <a:r>
              <a:rPr sz="261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des </a:t>
            </a:r>
            <a:r>
              <a:rPr sz="261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compétences</a:t>
            </a:r>
            <a:r>
              <a:rPr sz="261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sz="261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en</a:t>
            </a:r>
            <a:r>
              <a:rPr sz="261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littératie au </a:t>
            </a:r>
            <a:r>
              <a:rPr sz="261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collégial</a:t>
            </a:r>
            <a:endParaRPr sz="261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386715" indent="-386715" defTabSz="508254">
              <a:spcBef>
                <a:spcPts val="3300"/>
              </a:spcBef>
              <a:buBlip>
                <a:blip r:embed="rId3"/>
              </a:buBlip>
              <a:defRPr sz="3132">
                <a:solidFill>
                  <a:srgbClr val="000000"/>
                </a:solidFill>
              </a:defRPr>
            </a:pPr>
            <a:r>
              <a:rPr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Objectif</a:t>
            </a:r>
            <a:r>
              <a:rPr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: </a:t>
            </a:r>
            <a:r>
              <a:rPr sz="261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développer</a:t>
            </a:r>
            <a:r>
              <a:rPr sz="261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des </a:t>
            </a:r>
            <a:r>
              <a:rPr sz="261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scénarios</a:t>
            </a:r>
            <a:r>
              <a:rPr sz="261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de </a:t>
            </a:r>
            <a:r>
              <a:rPr sz="261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cercles</a:t>
            </a:r>
            <a:r>
              <a:rPr sz="261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de lecture </a:t>
            </a:r>
            <a:r>
              <a:rPr sz="261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adaptés</a:t>
            </a:r>
            <a:r>
              <a:rPr sz="261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aux </a:t>
            </a:r>
            <a:r>
              <a:rPr sz="261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réalités</a:t>
            </a:r>
            <a:r>
              <a:rPr sz="261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sz="261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pédagogique</a:t>
            </a:r>
            <a:r>
              <a:rPr sz="261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des disciplines du </a:t>
            </a:r>
            <a:r>
              <a:rPr sz="261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collégial</a:t>
            </a:r>
            <a:r>
              <a:rPr sz="261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(six* </a:t>
            </a:r>
            <a:r>
              <a:rPr sz="261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enseignants</a:t>
            </a:r>
            <a:r>
              <a:rPr sz="261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participants)</a:t>
            </a:r>
          </a:p>
          <a:p>
            <a:pPr marL="386715" indent="-386715" defTabSz="508254">
              <a:spcBef>
                <a:spcPts val="3300"/>
              </a:spcBef>
              <a:buBlip>
                <a:blip r:embed="rId3"/>
              </a:buBlip>
              <a:defRPr sz="3132">
                <a:solidFill>
                  <a:srgbClr val="000000"/>
                </a:solidFill>
              </a:defRPr>
            </a:pPr>
            <a:r>
              <a:rPr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Collectes</a:t>
            </a:r>
            <a:r>
              <a:rPr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de </a:t>
            </a:r>
            <a:r>
              <a:rPr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données</a:t>
            </a:r>
            <a:r>
              <a:rPr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à</a:t>
            </a:r>
            <a:r>
              <a:rPr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chaque</a:t>
            </a:r>
            <a:r>
              <a:rPr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étape</a:t>
            </a:r>
            <a:r>
              <a:rPr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: </a:t>
            </a:r>
            <a:r>
              <a:rPr sz="261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questionnaires, verbatims de rencontres de </a:t>
            </a:r>
            <a:r>
              <a:rPr sz="261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groupe</a:t>
            </a:r>
            <a:r>
              <a:rPr sz="261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journal de </a:t>
            </a:r>
            <a:r>
              <a:rPr sz="261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pratique</a:t>
            </a:r>
            <a:r>
              <a:rPr sz="261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de recherche, </a:t>
            </a:r>
            <a:r>
              <a:rPr sz="261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entretiens</a:t>
            </a:r>
            <a:r>
              <a:rPr sz="261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sz="261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individuels</a:t>
            </a:r>
            <a:r>
              <a:rPr sz="261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journal de </a:t>
            </a:r>
            <a:r>
              <a:rPr sz="261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bord</a:t>
            </a:r>
            <a:r>
              <a:rPr sz="261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etc.</a:t>
            </a:r>
          </a:p>
        </p:txBody>
      </p:sp>
      <p:sp>
        <p:nvSpPr>
          <p:cNvPr id="155" name="Recherche développement (Van der Maren, 2003)"/>
          <p:cNvSpPr txBox="1"/>
          <p:nvPr/>
        </p:nvSpPr>
        <p:spPr>
          <a:xfrm>
            <a:off x="6412582" y="8559799"/>
            <a:ext cx="6199436" cy="3992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000">
                <a:solidFill>
                  <a:srgbClr val="5A554C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1pPr>
          </a:lstStyle>
          <a:p>
            <a:r>
              <a:t>Recherche développement (Van der Maren, 2003)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push/>
      </p:transition>
    </mc:Choice>
    <mc:Fallback xmlns="" xmlns:m="http://schemas.openxmlformats.org/officeDocument/2006/math" xmlns:a14="http://schemas.microsoft.com/office/drawing/2010/main">
      <p:transition spd="fast">
        <p:fade/>
      </p:transition>
    </mc:Fallback>
  </mc:AlternateContent>
</p:sld>
</file>

<file path=ppt/theme/theme1.xml><?xml version="1.0" encoding="utf-8"?>
<a:theme xmlns:a="http://schemas.openxmlformats.org/drawingml/2006/main" name="GraphPaper">
  <a:themeElements>
    <a:clrScheme name="GraphPaper">
      <a:dk1>
        <a:srgbClr val="008585"/>
      </a:dk1>
      <a:lt1>
        <a:srgbClr val="858585"/>
      </a:lt1>
      <a:dk2>
        <a:srgbClr val="5A554C"/>
      </a:dk2>
      <a:lt2>
        <a:srgbClr val="D8D7D7"/>
      </a:lt2>
      <a:accent1>
        <a:srgbClr val="3E93D7"/>
      </a:accent1>
      <a:accent2>
        <a:srgbClr val="67AB3C"/>
      </a:accent2>
      <a:accent3>
        <a:srgbClr val="D5A530"/>
      </a:accent3>
      <a:accent4>
        <a:srgbClr val="E17B2E"/>
      </a:accent4>
      <a:accent5>
        <a:srgbClr val="CC487C"/>
      </a:accent5>
      <a:accent6>
        <a:srgbClr val="4D45AC"/>
      </a:accent6>
      <a:hlink>
        <a:srgbClr val="0000FF"/>
      </a:hlink>
      <a:folHlink>
        <a:srgbClr val="FF00FF"/>
      </a:folHlink>
    </a:clrScheme>
    <a:fontScheme name="GraphPaper">
      <a:majorFont>
        <a:latin typeface="Marker Felt"/>
        <a:ea typeface="Marker Felt"/>
        <a:cs typeface="Marker Felt"/>
      </a:majorFont>
      <a:minorFont>
        <a:latin typeface="Marker Felt"/>
        <a:ea typeface="Marker Felt"/>
        <a:cs typeface="Marker Felt"/>
      </a:minorFont>
    </a:fontScheme>
    <a:fmtScheme name="GraphPape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hueOff val="-313507"/>
            <a:satOff val="34334"/>
            <a:lumOff val="-8266"/>
            <a:alpha val="62000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Marker Fel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75B1D4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858585"/>
            </a:solidFill>
            <a:effectLst/>
            <a:uFillTx/>
            <a:latin typeface="+mn-lt"/>
            <a:ea typeface="+mn-ea"/>
            <a:cs typeface="+mn-cs"/>
            <a:sym typeface="Marker Fel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GraphPaper">
  <a:themeElements>
    <a:clrScheme name="GraphPaper">
      <a:dk1>
        <a:srgbClr val="000000"/>
      </a:dk1>
      <a:lt1>
        <a:srgbClr val="FFFFFF"/>
      </a:lt1>
      <a:dk2>
        <a:srgbClr val="5A554C"/>
      </a:dk2>
      <a:lt2>
        <a:srgbClr val="D8D7D7"/>
      </a:lt2>
      <a:accent1>
        <a:srgbClr val="3E93D7"/>
      </a:accent1>
      <a:accent2>
        <a:srgbClr val="67AB3C"/>
      </a:accent2>
      <a:accent3>
        <a:srgbClr val="D5A530"/>
      </a:accent3>
      <a:accent4>
        <a:srgbClr val="E17B2E"/>
      </a:accent4>
      <a:accent5>
        <a:srgbClr val="CC487C"/>
      </a:accent5>
      <a:accent6>
        <a:srgbClr val="4D45AC"/>
      </a:accent6>
      <a:hlink>
        <a:srgbClr val="0000FF"/>
      </a:hlink>
      <a:folHlink>
        <a:srgbClr val="FF00FF"/>
      </a:folHlink>
    </a:clrScheme>
    <a:fontScheme name="GraphPaper">
      <a:majorFont>
        <a:latin typeface="Marker Felt"/>
        <a:ea typeface="Marker Felt"/>
        <a:cs typeface="Marker Felt"/>
      </a:majorFont>
      <a:minorFont>
        <a:latin typeface="Marker Felt"/>
        <a:ea typeface="Marker Felt"/>
        <a:cs typeface="Marker Felt"/>
      </a:minorFont>
    </a:fontScheme>
    <a:fmtScheme name="GraphPape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hueOff val="-313507"/>
            <a:satOff val="34334"/>
            <a:lumOff val="-8266"/>
            <a:alpha val="62000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Marker Fel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75B1D4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858585"/>
            </a:solidFill>
            <a:effectLst/>
            <a:uFillTx/>
            <a:latin typeface="+mn-lt"/>
            <a:ea typeface="+mn-ea"/>
            <a:cs typeface="+mn-cs"/>
            <a:sym typeface="Marker Fel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948</Words>
  <Application>Microsoft Office PowerPoint</Application>
  <PresentationFormat>Personnalisé</PresentationFormat>
  <Paragraphs>112</Paragraphs>
  <Slides>25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33" baseType="lpstr">
      <vt:lpstr>Arial</vt:lpstr>
      <vt:lpstr>Chalkduster</vt:lpstr>
      <vt:lpstr>Helvetica Neue</vt:lpstr>
      <vt:lpstr>Helvetica Neue Bold Condensed</vt:lpstr>
      <vt:lpstr>Marker Felt</vt:lpstr>
      <vt:lpstr>Palatino</vt:lpstr>
      <vt:lpstr>Zapf Dingbats</vt:lpstr>
      <vt:lpstr>GraphPaper</vt:lpstr>
      <vt:lpstr> Les cercles de lecture au collégial</vt:lpstr>
      <vt:lpstr>Problématique</vt:lpstr>
      <vt:lpstr>Présentation PowerPoint</vt:lpstr>
      <vt:lpstr>Présentation PowerPoint</vt:lpstr>
      <vt:lpstr>Présentation PowerPoint</vt:lpstr>
      <vt:lpstr>Éléments favorisant le développement  de l’apprentissage autorégulé  (Sannier-Bérusseau et Buysse, 2015)</vt:lpstr>
      <vt:lpstr>L’intérêt des cercles de lecture</vt:lpstr>
      <vt:lpstr>Éléments favorisant le développement  de l’apprentissage autorégulé  (Sannier-Bérusseau et Buysse, 2015)</vt:lpstr>
      <vt:lpstr>Présentation de la recherche</vt:lpstr>
      <vt:lpstr>Bilan des résultats</vt:lpstr>
      <vt:lpstr>Synthèse des  approches à privilégier</vt:lpstr>
      <vt:lpstr>Concevoir un cercle de lecture : la structure de base</vt:lpstr>
      <vt:lpstr>Les stratégies de traitement de l’information</vt:lpstr>
      <vt:lpstr>Concevoir un cercle de lecture : la structure de base</vt:lpstr>
      <vt:lpstr>Exemple : Philosophie</vt:lpstr>
      <vt:lpstr>Exemple : Mathématique</vt:lpstr>
      <vt:lpstr>Exemple : Littérature</vt:lpstr>
      <vt:lpstr>Scénario : Administration</vt:lpstr>
      <vt:lpstr>Limites de l’étude</vt:lpstr>
      <vt:lpstr>Questions ? Merci !</vt:lpstr>
      <vt:lpstr>Réf.</vt:lpstr>
      <vt:lpstr>D’abord, l’analyse de la demande… et de la situation</vt:lpstr>
      <vt:lpstr>Présentation PowerPoint</vt:lpstr>
      <vt:lpstr>Analyse de pratiques problématiques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cercles de lecture au collégial</dc:title>
  <dc:creator>Genevieve Duval</dc:creator>
  <cp:lastModifiedBy>Genevieve Duval</cp:lastModifiedBy>
  <cp:revision>2</cp:revision>
  <dcterms:modified xsi:type="dcterms:W3CDTF">2019-04-18T21:00:52Z</dcterms:modified>
</cp:coreProperties>
</file>